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8" r:id="rId3"/>
    <p:sldId id="309" r:id="rId4"/>
    <p:sldId id="310" r:id="rId5"/>
    <p:sldId id="257" r:id="rId6"/>
    <p:sldId id="260" r:id="rId7"/>
    <p:sldId id="289" r:id="rId8"/>
    <p:sldId id="262" r:id="rId9"/>
    <p:sldId id="263" r:id="rId10"/>
    <p:sldId id="307" r:id="rId11"/>
    <p:sldId id="291" r:id="rId12"/>
    <p:sldId id="318" r:id="rId13"/>
    <p:sldId id="292" r:id="rId14"/>
    <p:sldId id="319" r:id="rId15"/>
    <p:sldId id="320" r:id="rId16"/>
    <p:sldId id="321" r:id="rId17"/>
    <p:sldId id="322" r:id="rId18"/>
    <p:sldId id="323" r:id="rId19"/>
    <p:sldId id="325" r:id="rId20"/>
    <p:sldId id="304" r:id="rId21"/>
    <p:sldId id="326" r:id="rId22"/>
    <p:sldId id="32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67" autoAdjust="0"/>
  </p:normalViewPr>
  <p:slideViewPr>
    <p:cSldViewPr>
      <p:cViewPr varScale="1">
        <p:scale>
          <a:sx n="109" d="100"/>
          <a:sy n="109" d="100"/>
        </p:scale>
        <p:origin x="312" y="114"/>
      </p:cViewPr>
      <p:guideLst>
        <p:guide orient="horz" pos="2160"/>
        <p:guide pos="2880"/>
      </p:guideLst>
    </p:cSldViewPr>
  </p:slideViewPr>
  <p:outlineViewPr>
    <p:cViewPr>
      <p:scale>
        <a:sx n="33" d="100"/>
        <a:sy n="33" d="100"/>
      </p:scale>
      <p:origin x="0" y="2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CE451-4BC4-42D7-9921-E282C9FBCE93}" type="datetimeFigureOut">
              <a:rPr lang="en-US" smtClean="0"/>
              <a:t>10/11/2022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B4ED9-AE02-45A0-926D-13085EDA5558}" type="slidenum">
              <a:rPr lang="en-US" smtClean="0"/>
              <a:t>‹#›</a:t>
            </a:fld>
            <a:endParaRPr lang="en-US"/>
          </a:p>
        </p:txBody>
      </p:sp>
    </p:spTree>
    <p:extLst>
      <p:ext uri="{BB962C8B-B14F-4D97-AF65-F5344CB8AC3E}">
        <p14:creationId xmlns:p14="http://schemas.microsoft.com/office/powerpoint/2010/main" val="383235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a:t>
            </a:r>
            <a:r>
              <a:rPr lang="en-US" baseline="0" dirty="0"/>
              <a:t> is James </a:t>
            </a:r>
            <a:r>
              <a:rPr lang="en-US" baseline="0" dirty="0" err="1"/>
              <a:t>Keele</a:t>
            </a:r>
            <a:r>
              <a:rPr lang="en-US" baseline="0" dirty="0"/>
              <a:t>. I hold a M.S.E.E. </a:t>
            </a:r>
            <a:r>
              <a:rPr lang="en-US" baseline="0" dirty="0" err="1"/>
              <a:t>Dregree</a:t>
            </a:r>
            <a:r>
              <a:rPr lang="en-US" baseline="0" dirty="0"/>
              <a:t> from the University of Texas. I had subsequent education at UT in Dallas where I studied Special Relativity Theory under Dr. Wolfgang </a:t>
            </a:r>
            <a:r>
              <a:rPr lang="en-US" baseline="0" dirty="0" err="1"/>
              <a:t>Rindler</a:t>
            </a:r>
            <a:r>
              <a:rPr lang="en-US" baseline="0" dirty="0"/>
              <a:t>, who has written some text books on Relativity. I have written several physics papers. Physics is of special interest to me. I am sure I am not the first one to address this subject. So my apologies to all those physicists who I don’t reference in this paper.</a:t>
            </a:r>
            <a:endParaRPr lang="en-US" dirty="0"/>
          </a:p>
        </p:txBody>
      </p:sp>
      <p:sp>
        <p:nvSpPr>
          <p:cNvPr id="4" name="Slide Number Placeholder 3"/>
          <p:cNvSpPr>
            <a:spLocks noGrp="1"/>
          </p:cNvSpPr>
          <p:nvPr>
            <p:ph type="sldNum" sz="quarter" idx="10"/>
          </p:nvPr>
        </p:nvSpPr>
        <p:spPr/>
        <p:txBody>
          <a:bodyPr/>
          <a:lstStyle/>
          <a:p>
            <a:fld id="{841B4ED9-AE02-45A0-926D-13085EDA5558}" type="slidenum">
              <a:rPr lang="en-US" smtClean="0"/>
              <a:t>1</a:t>
            </a:fld>
            <a:endParaRPr lang="en-US"/>
          </a:p>
        </p:txBody>
      </p:sp>
    </p:spTree>
    <p:extLst>
      <p:ext uri="{BB962C8B-B14F-4D97-AF65-F5344CB8AC3E}">
        <p14:creationId xmlns:p14="http://schemas.microsoft.com/office/powerpoint/2010/main" val="398577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B4ED9-AE02-45A0-926D-13085EDA5558}" type="slidenum">
              <a:rPr lang="en-US" smtClean="0"/>
              <a:t>2</a:t>
            </a:fld>
            <a:endParaRPr lang="en-US"/>
          </a:p>
        </p:txBody>
      </p:sp>
    </p:spTree>
    <p:extLst>
      <p:ext uri="{BB962C8B-B14F-4D97-AF65-F5344CB8AC3E}">
        <p14:creationId xmlns:p14="http://schemas.microsoft.com/office/powerpoint/2010/main" val="88035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t>
            </a:r>
            <a:r>
              <a:rPr lang="en-US" dirty="0" err="1"/>
              <a:t>is</a:t>
            </a:r>
            <a:r>
              <a:rPr lang="en-US" dirty="0"/>
              <a:t> quite possible that this analogy has been made before, but it is helpful</a:t>
            </a:r>
            <a:r>
              <a:rPr lang="en-US" baseline="0" dirty="0"/>
              <a:t> for us to review it in the manner in which I shall apply it. What is postulated by these formulas is that gravity is a field and is defined by </a:t>
            </a:r>
            <a:r>
              <a:rPr lang="en-US" baseline="0" dirty="0" err="1"/>
              <a:t>eg</a:t>
            </a:r>
            <a:r>
              <a:rPr lang="en-US" baseline="0" dirty="0"/>
              <a:t>. The gravity force in a gravity field is defined in the same manner as charge force in an electric field.</a:t>
            </a:r>
            <a:endParaRPr lang="en-US" dirty="0"/>
          </a:p>
        </p:txBody>
      </p:sp>
      <p:sp>
        <p:nvSpPr>
          <p:cNvPr id="4" name="Slide Number Placeholder 3"/>
          <p:cNvSpPr>
            <a:spLocks noGrp="1"/>
          </p:cNvSpPr>
          <p:nvPr>
            <p:ph type="sldNum" sz="quarter" idx="10"/>
          </p:nvPr>
        </p:nvSpPr>
        <p:spPr/>
        <p:txBody>
          <a:bodyPr/>
          <a:lstStyle/>
          <a:p>
            <a:fld id="{841B4ED9-AE02-45A0-926D-13085EDA5558}" type="slidenum">
              <a:rPr lang="en-US" smtClean="0"/>
              <a:t>3</a:t>
            </a:fld>
            <a:endParaRPr lang="en-US" dirty="0"/>
          </a:p>
        </p:txBody>
      </p:sp>
    </p:spTree>
    <p:extLst>
      <p:ext uri="{BB962C8B-B14F-4D97-AF65-F5344CB8AC3E}">
        <p14:creationId xmlns:p14="http://schemas.microsoft.com/office/powerpoint/2010/main" val="261584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point charge or mass.</a:t>
            </a:r>
          </a:p>
          <a:p>
            <a:r>
              <a:rPr lang="en-US" dirty="0"/>
              <a:t>Flux lines extend to infinity unless terminated on another charge or mass.</a:t>
            </a:r>
          </a:p>
          <a:p>
            <a:r>
              <a:rPr lang="en-US" dirty="0"/>
              <a:t>Flux density (or</a:t>
            </a:r>
            <a:r>
              <a:rPr lang="en-US" baseline="0" dirty="0"/>
              <a:t> intensity) is uniform for the stationary charge or mass.</a:t>
            </a:r>
            <a:endParaRPr lang="en-US" dirty="0"/>
          </a:p>
        </p:txBody>
      </p:sp>
      <p:sp>
        <p:nvSpPr>
          <p:cNvPr id="4" name="Slide Number Placeholder 3"/>
          <p:cNvSpPr>
            <a:spLocks noGrp="1"/>
          </p:cNvSpPr>
          <p:nvPr>
            <p:ph type="sldNum" sz="quarter" idx="10"/>
          </p:nvPr>
        </p:nvSpPr>
        <p:spPr/>
        <p:txBody>
          <a:bodyPr/>
          <a:lstStyle/>
          <a:p>
            <a:fld id="{841B4ED9-AE02-45A0-926D-13085EDA5558}" type="slidenum">
              <a:rPr lang="en-US" smtClean="0"/>
              <a:t>4</a:t>
            </a:fld>
            <a:endParaRPr lang="en-US" dirty="0"/>
          </a:p>
        </p:txBody>
      </p:sp>
    </p:spTree>
    <p:extLst>
      <p:ext uri="{BB962C8B-B14F-4D97-AF65-F5344CB8AC3E}">
        <p14:creationId xmlns:p14="http://schemas.microsoft.com/office/powerpoint/2010/main" val="401537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pPr marL="228600" indent="-228600">
              <a:buAutoNum type="arabicPeriod"/>
            </a:pPr>
            <a:r>
              <a:rPr lang="en-US" dirty="0"/>
              <a:t>The moving charge particle</a:t>
            </a:r>
            <a:r>
              <a:rPr lang="en-US" baseline="0" dirty="0"/>
              <a:t> is place at the </a:t>
            </a:r>
            <a:r>
              <a:rPr lang="en-US" baseline="0" dirty="0" err="1"/>
              <a:t>orgin</a:t>
            </a:r>
            <a:r>
              <a:rPr lang="en-US" baseline="0" dirty="0"/>
              <a:t>. This has many mathematical advantages. </a:t>
            </a:r>
          </a:p>
          <a:p>
            <a:pPr marL="228600" indent="-228600">
              <a:buAutoNum type="arabicPeriod"/>
            </a:pPr>
            <a:r>
              <a:rPr lang="en-US" baseline="0" dirty="0"/>
              <a:t>The velocity of the particle is in the x direction.</a:t>
            </a:r>
          </a:p>
          <a:p>
            <a:pPr marL="228600" indent="-228600">
              <a:buAutoNum type="arabicPeriod"/>
            </a:pPr>
            <a:r>
              <a:rPr lang="en-US" baseline="0" dirty="0"/>
              <a:t>Notice that everything is three dimensional. (3 vector position vector is employed)</a:t>
            </a:r>
          </a:p>
          <a:p>
            <a:pPr marL="228600" indent="-228600">
              <a:buAutoNum type="arabicPeriod"/>
            </a:pPr>
            <a:r>
              <a:rPr lang="en-US" baseline="0" dirty="0"/>
              <a:t>In the case of applying this to Mercury and the Sun, Mercury is moving at the </a:t>
            </a:r>
            <a:r>
              <a:rPr lang="en-US" baseline="0" dirty="0" err="1"/>
              <a:t>orgin</a:t>
            </a:r>
            <a:r>
              <a:rPr lang="en-US" baseline="0" dirty="0"/>
              <a:t> and the Sun is at the Stationary point.</a:t>
            </a:r>
          </a:p>
        </p:txBody>
      </p:sp>
      <p:sp>
        <p:nvSpPr>
          <p:cNvPr id="4" name="Slide Number Placeholder 3"/>
          <p:cNvSpPr>
            <a:spLocks noGrp="1"/>
          </p:cNvSpPr>
          <p:nvPr>
            <p:ph type="sldNum" sz="quarter" idx="10"/>
          </p:nvPr>
        </p:nvSpPr>
        <p:spPr/>
        <p:txBody>
          <a:bodyPr/>
          <a:lstStyle/>
          <a:p>
            <a:fld id="{841B4ED9-AE02-45A0-926D-13085EDA5558}" type="slidenum">
              <a:rPr lang="en-US" smtClean="0"/>
              <a:t>7</a:t>
            </a:fld>
            <a:endParaRPr lang="en-US"/>
          </a:p>
        </p:txBody>
      </p:sp>
    </p:spTree>
    <p:extLst>
      <p:ext uri="{BB962C8B-B14F-4D97-AF65-F5344CB8AC3E}">
        <p14:creationId xmlns:p14="http://schemas.microsoft.com/office/powerpoint/2010/main" val="362563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B4ED9-AE02-45A0-926D-13085EDA5558}" type="slidenum">
              <a:rPr lang="en-US" smtClean="0"/>
              <a:t>8</a:t>
            </a:fld>
            <a:endParaRPr lang="en-US"/>
          </a:p>
        </p:txBody>
      </p:sp>
    </p:spTree>
    <p:extLst>
      <p:ext uri="{BB962C8B-B14F-4D97-AF65-F5344CB8AC3E}">
        <p14:creationId xmlns:p14="http://schemas.microsoft.com/office/powerpoint/2010/main" val="60103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representation of an electric field of a moving charge. The radial distance represents the intensity of the electric</a:t>
            </a:r>
            <a:r>
              <a:rPr lang="en-US" baseline="0" dirty="0"/>
              <a:t> field. This representation is a slice out of a three dimensional representation. The circle represents a sphere representing a uniform field intensity about a stationary charge. The three dimensional oval shapes represents the electric field of a moving charge. Note the increase in the electric field intensity at right angels to the velocity vector. Note the decrease in the electric field intensity relative to the stationary charge in the direction of movement, fro and aft. The difference between the electric field of the moving charge and the stationary charge is what produces the magnetic field which we normally associate with moving electrons in a current element.</a:t>
            </a:r>
            <a:endParaRPr lang="en-US" dirty="0"/>
          </a:p>
        </p:txBody>
      </p:sp>
      <p:sp>
        <p:nvSpPr>
          <p:cNvPr id="4" name="Slide Number Placeholder 3"/>
          <p:cNvSpPr>
            <a:spLocks noGrp="1"/>
          </p:cNvSpPr>
          <p:nvPr>
            <p:ph type="sldNum" sz="quarter" idx="10"/>
          </p:nvPr>
        </p:nvSpPr>
        <p:spPr/>
        <p:txBody>
          <a:bodyPr/>
          <a:lstStyle/>
          <a:p>
            <a:fld id="{841B4ED9-AE02-45A0-926D-13085EDA5558}" type="slidenum">
              <a:rPr lang="en-US" smtClean="0"/>
              <a:t>10</a:t>
            </a:fld>
            <a:endParaRPr lang="en-US"/>
          </a:p>
        </p:txBody>
      </p:sp>
    </p:spTree>
    <p:extLst>
      <p:ext uri="{BB962C8B-B14F-4D97-AF65-F5344CB8AC3E}">
        <p14:creationId xmlns:p14="http://schemas.microsoft.com/office/powerpoint/2010/main" val="375460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261285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71317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417998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166168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313154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413659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347085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223683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88223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38742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F727CA-B5E2-4914-8543-2729FD479935}"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379CFC-9918-4C2E-A042-55EF4DFC3BF0}" type="slidenum">
              <a:rPr lang="en-US" smtClean="0"/>
              <a:t>‹#›</a:t>
            </a:fld>
            <a:endParaRPr lang="en-US" dirty="0"/>
          </a:p>
        </p:txBody>
      </p:sp>
    </p:spTree>
    <p:extLst>
      <p:ext uri="{BB962C8B-B14F-4D97-AF65-F5344CB8AC3E}">
        <p14:creationId xmlns:p14="http://schemas.microsoft.com/office/powerpoint/2010/main" val="195997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727CA-B5E2-4914-8543-2729FD479935}" type="datetimeFigureOut">
              <a:rPr lang="en-US" smtClean="0"/>
              <a:t>10/11/2022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79CFC-9918-4C2E-A042-55EF4DFC3BF0}" type="slidenum">
              <a:rPr lang="en-US" smtClean="0"/>
              <a:t>‹#›</a:t>
            </a:fld>
            <a:endParaRPr lang="en-US" dirty="0"/>
          </a:p>
        </p:txBody>
      </p:sp>
    </p:spTree>
    <p:extLst>
      <p:ext uri="{BB962C8B-B14F-4D97-AF65-F5344CB8AC3E}">
        <p14:creationId xmlns:p14="http://schemas.microsoft.com/office/powerpoint/2010/main" val="1331633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8.bin"/><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p:spPr>
        <p:txBody>
          <a:bodyPr/>
          <a:lstStyle/>
          <a:p>
            <a:r>
              <a:rPr lang="en-US" dirty="0"/>
              <a:t>Application of SRT to Calculating Mercury’s Perihelion Advance</a:t>
            </a:r>
          </a:p>
        </p:txBody>
      </p:sp>
      <p:sp>
        <p:nvSpPr>
          <p:cNvPr id="3" name="Subtitle 2"/>
          <p:cNvSpPr>
            <a:spLocks noGrp="1"/>
          </p:cNvSpPr>
          <p:nvPr>
            <p:ph type="subTitle" idx="1"/>
          </p:nvPr>
        </p:nvSpPr>
        <p:spPr>
          <a:xfrm>
            <a:off x="1371600" y="3048000"/>
            <a:ext cx="6400800" cy="2438400"/>
          </a:xfrm>
        </p:spPr>
        <p:txBody>
          <a:bodyPr/>
          <a:lstStyle/>
          <a:p>
            <a:r>
              <a:rPr lang="en-US" b="1" dirty="0">
                <a:solidFill>
                  <a:schemeClr val="tx1">
                    <a:lumMod val="65000"/>
                    <a:lumOff val="35000"/>
                  </a:schemeClr>
                </a:solidFill>
              </a:rPr>
              <a:t>By James Keele, M.S.E.E</a:t>
            </a:r>
            <a:r>
              <a:rPr lang="en-US" dirty="0">
                <a:solidFill>
                  <a:schemeClr val="tx1">
                    <a:lumMod val="75000"/>
                    <a:lumOff val="25000"/>
                  </a:schemeClr>
                </a:solidFill>
              </a:rPr>
              <a:t>.</a:t>
            </a:r>
          </a:p>
          <a:p>
            <a:r>
              <a:rPr lang="en-US" dirty="0">
                <a:solidFill>
                  <a:schemeClr val="tx1">
                    <a:lumMod val="75000"/>
                    <a:lumOff val="25000"/>
                  </a:schemeClr>
                </a:solidFill>
              </a:rPr>
              <a:t>NPA Conference</a:t>
            </a:r>
          </a:p>
          <a:p>
            <a:r>
              <a:rPr lang="en-US" dirty="0">
                <a:solidFill>
                  <a:schemeClr val="tx1">
                    <a:lumMod val="75000"/>
                    <a:lumOff val="25000"/>
                  </a:schemeClr>
                </a:solidFill>
              </a:rPr>
              <a:t>Baltimore, MD</a:t>
            </a:r>
          </a:p>
          <a:p>
            <a:r>
              <a:rPr lang="en-US" dirty="0">
                <a:solidFill>
                  <a:schemeClr val="tx1">
                    <a:lumMod val="75000"/>
                    <a:lumOff val="25000"/>
                  </a:schemeClr>
                </a:solidFill>
              </a:rPr>
              <a:t>November, 2014</a:t>
            </a:r>
          </a:p>
          <a:p>
            <a:endParaRPr lang="en-US" dirty="0"/>
          </a:p>
          <a:p>
            <a:endParaRPr lang="en-US" dirty="0"/>
          </a:p>
        </p:txBody>
      </p:sp>
    </p:spTree>
    <p:extLst>
      <p:ext uri="{BB962C8B-B14F-4D97-AF65-F5344CB8AC3E}">
        <p14:creationId xmlns:p14="http://schemas.microsoft.com/office/powerpoint/2010/main" val="26369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Length Contraction of e-field of Moving Electron as seen by a Stationary Particle</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9619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86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Gravity</a:t>
            </a:r>
          </a:p>
        </p:txBody>
      </p:sp>
      <p:sp>
        <p:nvSpPr>
          <p:cNvPr id="3" name="Content Placeholder 2"/>
          <p:cNvSpPr>
            <a:spLocks noGrp="1"/>
          </p:cNvSpPr>
          <p:nvPr>
            <p:ph idx="1"/>
          </p:nvPr>
        </p:nvSpPr>
        <p:spPr/>
        <p:txBody>
          <a:bodyPr/>
          <a:lstStyle/>
          <a:p>
            <a:pPr marL="0" indent="0">
              <a:buNone/>
            </a:pPr>
            <a:r>
              <a:rPr lang="en-US" dirty="0"/>
              <a:t>For slow relative moving heavenly bodies (mercury in orbit about the sun for example) then Eq. (5) may be multiplied by m1 and reduced to form a new force law for gravity:</a:t>
            </a:r>
          </a:p>
          <a:p>
            <a:pPr marL="0" indent="0" algn="ctr">
              <a:buNone/>
            </a:pPr>
            <a:endParaRPr lang="en-US" dirty="0"/>
          </a:p>
          <a:p>
            <a:pPr marL="0" indent="0" algn="r">
              <a:buNone/>
            </a:pPr>
            <a:r>
              <a:rPr lang="en-US" dirty="0"/>
              <a:t>(6)</a:t>
            </a:r>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00529929"/>
              </p:ext>
            </p:extLst>
          </p:nvPr>
        </p:nvGraphicFramePr>
        <p:xfrm>
          <a:off x="1295400" y="3657600"/>
          <a:ext cx="5886450" cy="1287462"/>
        </p:xfrm>
        <a:graphic>
          <a:graphicData uri="http://schemas.openxmlformats.org/presentationml/2006/ole">
            <mc:AlternateContent xmlns:mc="http://schemas.openxmlformats.org/markup-compatibility/2006">
              <mc:Choice xmlns:v="urn:schemas-microsoft-com:vml" Requires="v">
                <p:oleObj name="Equation" r:id="rId2" imgW="1917360" imgH="419040" progId="Equation.3">
                  <p:embed/>
                </p:oleObj>
              </mc:Choice>
              <mc:Fallback>
                <p:oleObj name="Equation" r:id="rId2" imgW="1917360" imgH="419040" progId="Equation.3">
                  <p:embed/>
                  <p:pic>
                    <p:nvPicPr>
                      <p:cNvPr id="0" name=""/>
                      <p:cNvPicPr/>
                      <p:nvPr/>
                    </p:nvPicPr>
                    <p:blipFill>
                      <a:blip r:embed="rId3"/>
                      <a:stretch>
                        <a:fillRect/>
                      </a:stretch>
                    </p:blipFill>
                    <p:spPr>
                      <a:xfrm>
                        <a:off x="1295400" y="3657600"/>
                        <a:ext cx="5886450" cy="12874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95258134"/>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0" name=""/>
                      <p:cNvPicPr/>
                      <p:nvPr/>
                    </p:nvPicPr>
                    <p:blipFill>
                      <a:blip r:embed="rId5"/>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14721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 and SRT</a:t>
            </a:r>
          </a:p>
        </p:txBody>
      </p:sp>
      <p:sp>
        <p:nvSpPr>
          <p:cNvPr id="3" name="Content Placeholder 2"/>
          <p:cNvSpPr>
            <a:spLocks noGrp="1"/>
          </p:cNvSpPr>
          <p:nvPr>
            <p:ph idx="1"/>
          </p:nvPr>
        </p:nvSpPr>
        <p:spPr/>
        <p:txBody>
          <a:bodyPr/>
          <a:lstStyle/>
          <a:p>
            <a:pPr marL="0" indent="0">
              <a:buNone/>
            </a:pPr>
            <a:r>
              <a:rPr lang="en-US" dirty="0"/>
              <a:t>Eq.(6) is divided into two  force parts:</a:t>
            </a:r>
          </a:p>
          <a:p>
            <a:pPr marL="0" indent="0">
              <a:buNone/>
            </a:pPr>
            <a:r>
              <a:rPr lang="en-US" dirty="0"/>
              <a:t>Newton force: </a:t>
            </a:r>
          </a:p>
          <a:p>
            <a:pPr marL="0" indent="0">
              <a:buNone/>
            </a:pPr>
            <a:endParaRPr lang="en-US" dirty="0"/>
          </a:p>
          <a:p>
            <a:pPr marL="0" indent="0">
              <a:buNone/>
            </a:pPr>
            <a:endParaRPr lang="en-US" dirty="0"/>
          </a:p>
          <a:p>
            <a:pPr marL="0" indent="0">
              <a:buNone/>
            </a:pPr>
            <a:r>
              <a:rPr lang="en-US" dirty="0"/>
              <a:t>SRT force:</a:t>
            </a:r>
          </a:p>
          <a:p>
            <a:pPr marL="0" indent="0" algn="r">
              <a:buNone/>
            </a:pPr>
            <a:endParaRPr lang="en-US" dirty="0"/>
          </a:p>
          <a:p>
            <a:pPr marL="0" indent="0" algn="r">
              <a:buNone/>
            </a:pPr>
            <a:r>
              <a:rPr lang="en-US" dirty="0"/>
              <a:t>(7)</a:t>
            </a:r>
          </a:p>
        </p:txBody>
      </p:sp>
      <p:graphicFrame>
        <p:nvGraphicFramePr>
          <p:cNvPr id="4" name="Object 3"/>
          <p:cNvGraphicFramePr>
            <a:graphicFrameLocks noChangeAspect="1"/>
          </p:cNvGraphicFramePr>
          <p:nvPr>
            <p:extLst>
              <p:ext uri="{D42A27DB-BD31-4B8C-83A1-F6EECF244321}">
                <p14:modId xmlns:p14="http://schemas.microsoft.com/office/powerpoint/2010/main" val="1215833416"/>
              </p:ext>
            </p:extLst>
          </p:nvPr>
        </p:nvGraphicFramePr>
        <p:xfrm>
          <a:off x="3048000" y="2286000"/>
          <a:ext cx="3276600" cy="1209675"/>
        </p:xfrm>
        <a:graphic>
          <a:graphicData uri="http://schemas.openxmlformats.org/presentationml/2006/ole">
            <mc:AlternateContent xmlns:mc="http://schemas.openxmlformats.org/markup-compatibility/2006">
              <mc:Choice xmlns:v="urn:schemas-microsoft-com:vml" Requires="v">
                <p:oleObj name="Equation" r:id="rId2" imgW="1066680" imgH="393480" progId="Equation.3">
                  <p:embed/>
                </p:oleObj>
              </mc:Choice>
              <mc:Fallback>
                <p:oleObj name="Equation" r:id="rId2" imgW="1066680" imgH="393480" progId="Equation.3">
                  <p:embed/>
                  <p:pic>
                    <p:nvPicPr>
                      <p:cNvPr id="0" name="Object 3"/>
                      <p:cNvPicPr>
                        <a:picLocks noChangeAspect="1" noChangeArrowheads="1"/>
                      </p:cNvPicPr>
                      <p:nvPr/>
                    </p:nvPicPr>
                    <p:blipFill>
                      <a:blip r:embed="rId3"/>
                      <a:srcRect/>
                      <a:stretch>
                        <a:fillRect/>
                      </a:stretch>
                    </p:blipFill>
                    <p:spPr bwMode="auto">
                      <a:xfrm>
                        <a:off x="3048000" y="2286000"/>
                        <a:ext cx="32766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26875392"/>
              </p:ext>
            </p:extLst>
          </p:nvPr>
        </p:nvGraphicFramePr>
        <p:xfrm>
          <a:off x="1444625" y="4724400"/>
          <a:ext cx="6510338" cy="1482725"/>
        </p:xfrm>
        <a:graphic>
          <a:graphicData uri="http://schemas.openxmlformats.org/presentationml/2006/ole">
            <mc:AlternateContent xmlns:mc="http://schemas.openxmlformats.org/markup-compatibility/2006">
              <mc:Choice xmlns:v="urn:schemas-microsoft-com:vml" Requires="v">
                <p:oleObj name="Equation" r:id="rId4" imgW="2120760" imgH="482400" progId="Equation.3">
                  <p:embed/>
                </p:oleObj>
              </mc:Choice>
              <mc:Fallback>
                <p:oleObj name="Equation" r:id="rId4" imgW="2120760" imgH="482400" progId="Equation.3">
                  <p:embed/>
                  <p:pic>
                    <p:nvPicPr>
                      <p:cNvPr id="0" name="Object 3"/>
                      <p:cNvPicPr>
                        <a:picLocks noChangeAspect="1" noChangeArrowheads="1"/>
                      </p:cNvPicPr>
                      <p:nvPr/>
                    </p:nvPicPr>
                    <p:blipFill>
                      <a:blip r:embed="rId5"/>
                      <a:srcRect/>
                      <a:stretch>
                        <a:fillRect/>
                      </a:stretch>
                    </p:blipFill>
                    <p:spPr bwMode="auto">
                      <a:xfrm>
                        <a:off x="1444625" y="4724400"/>
                        <a:ext cx="651033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431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Model</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Eq. (7), the SRT excess force, was tested in a computer program to see if this force (in addition to the Newton gravity law) would produce the Mercury Perihelion Advance.</a:t>
            </a:r>
          </a:p>
          <a:p>
            <a:pPr marL="0" indent="0">
              <a:buNone/>
            </a:pPr>
            <a:r>
              <a:rPr lang="en-US" dirty="0"/>
              <a:t> </a:t>
            </a:r>
          </a:p>
          <a:p>
            <a:pPr marL="0" indent="0">
              <a:buNone/>
            </a:pPr>
            <a:r>
              <a:rPr lang="en-US" dirty="0"/>
              <a:t>At the Mercury perihelion the ratio of the SRT force,       , to the Newton force,      , is calculated to be:</a:t>
            </a:r>
          </a:p>
          <a:p>
            <a:pPr marL="0" indent="0">
              <a:buNone/>
            </a:pPr>
            <a:r>
              <a:rPr lang="en-US" dirty="0"/>
              <a:t>                            </a:t>
            </a:r>
          </a:p>
          <a:p>
            <a:pPr marL="0" indent="0">
              <a:buNone/>
            </a:pPr>
            <a:endParaRPr lang="en-US" dirty="0"/>
          </a:p>
          <a:p>
            <a:pPr marL="0" indent="0">
              <a:buNone/>
            </a:pPr>
            <a:r>
              <a:rPr lang="en-US" dirty="0"/>
              <a:t>The SRT force is very </a:t>
            </a:r>
            <a:r>
              <a:rPr lang="en-US" dirty="0" err="1"/>
              <a:t>very</a:t>
            </a:r>
            <a:r>
              <a:rPr lang="en-US" dirty="0"/>
              <a:t> small compared to the Newton force!</a:t>
            </a:r>
          </a:p>
          <a:p>
            <a:pPr marL="0" indent="0" algn="ctr">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16576112"/>
              </p:ext>
            </p:extLst>
          </p:nvPr>
        </p:nvGraphicFramePr>
        <p:xfrm>
          <a:off x="2728913" y="4114800"/>
          <a:ext cx="2176462" cy="881063"/>
        </p:xfrm>
        <a:graphic>
          <a:graphicData uri="http://schemas.openxmlformats.org/presentationml/2006/ole">
            <mc:AlternateContent xmlns:mc="http://schemas.openxmlformats.org/markup-compatibility/2006">
              <mc:Choice xmlns:v="urn:schemas-microsoft-com:vml" Requires="v">
                <p:oleObj name="Equation" r:id="rId2" imgW="1066680" imgH="431640" progId="Equation.3">
                  <p:embed/>
                </p:oleObj>
              </mc:Choice>
              <mc:Fallback>
                <p:oleObj name="Equation" r:id="rId2" imgW="1066680" imgH="431640" progId="Equation.3">
                  <p:embed/>
                  <p:pic>
                    <p:nvPicPr>
                      <p:cNvPr id="0" name=""/>
                      <p:cNvPicPr/>
                      <p:nvPr/>
                    </p:nvPicPr>
                    <p:blipFill>
                      <a:blip r:embed="rId3"/>
                      <a:stretch>
                        <a:fillRect/>
                      </a:stretch>
                    </p:blipFill>
                    <p:spPr>
                      <a:xfrm>
                        <a:off x="2728913" y="4114800"/>
                        <a:ext cx="2176462" cy="8810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67274477"/>
              </p:ext>
            </p:extLst>
          </p:nvPr>
        </p:nvGraphicFramePr>
        <p:xfrm>
          <a:off x="7772400" y="3352800"/>
          <a:ext cx="621875" cy="486918"/>
        </p:xfrm>
        <a:graphic>
          <a:graphicData uri="http://schemas.openxmlformats.org/presentationml/2006/ole">
            <mc:AlternateContent xmlns:mc="http://schemas.openxmlformats.org/markup-compatibility/2006">
              <mc:Choice xmlns:v="urn:schemas-microsoft-com:vml" Requires="v">
                <p:oleObj name="Equation" r:id="rId4" imgW="291960" imgH="228600" progId="Equation.3">
                  <p:embed/>
                </p:oleObj>
              </mc:Choice>
              <mc:Fallback>
                <p:oleObj name="Equation" r:id="rId4" imgW="291960" imgH="228600" progId="Equation.3">
                  <p:embed/>
                  <p:pic>
                    <p:nvPicPr>
                      <p:cNvPr id="0" name=""/>
                      <p:cNvPicPr/>
                      <p:nvPr/>
                    </p:nvPicPr>
                    <p:blipFill>
                      <a:blip r:embed="rId5"/>
                      <a:stretch>
                        <a:fillRect/>
                      </a:stretch>
                    </p:blipFill>
                    <p:spPr>
                      <a:xfrm>
                        <a:off x="7772400" y="3352800"/>
                        <a:ext cx="621875" cy="48691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85067154"/>
              </p:ext>
            </p:extLst>
          </p:nvPr>
        </p:nvGraphicFramePr>
        <p:xfrm>
          <a:off x="3505200" y="3657600"/>
          <a:ext cx="436536" cy="491490"/>
        </p:xfrm>
        <a:graphic>
          <a:graphicData uri="http://schemas.openxmlformats.org/presentationml/2006/ole">
            <mc:AlternateContent xmlns:mc="http://schemas.openxmlformats.org/markup-compatibility/2006">
              <mc:Choice xmlns:v="urn:schemas-microsoft-com:vml" Requires="v">
                <p:oleObj name="Equation" r:id="rId6" imgW="203040" imgH="228600" progId="Equation.3">
                  <p:embed/>
                </p:oleObj>
              </mc:Choice>
              <mc:Fallback>
                <p:oleObj name="Equation" r:id="rId6" imgW="203040" imgH="228600" progId="Equation.3">
                  <p:embed/>
                  <p:pic>
                    <p:nvPicPr>
                      <p:cNvPr id="0" name=""/>
                      <p:cNvPicPr/>
                      <p:nvPr/>
                    </p:nvPicPr>
                    <p:blipFill>
                      <a:blip r:embed="rId7"/>
                      <a:stretch>
                        <a:fillRect/>
                      </a:stretch>
                    </p:blipFill>
                    <p:spPr>
                      <a:xfrm>
                        <a:off x="3505200" y="3657600"/>
                        <a:ext cx="436536" cy="491490"/>
                      </a:xfrm>
                      <a:prstGeom prst="rect">
                        <a:avLst/>
                      </a:prstGeom>
                    </p:spPr>
                  </p:pic>
                </p:oleObj>
              </mc:Fallback>
            </mc:AlternateContent>
          </a:graphicData>
        </a:graphic>
      </p:graphicFrame>
    </p:spTree>
    <p:extLst>
      <p:ext uri="{BB962C8B-B14F-4D97-AF65-F5344CB8AC3E}">
        <p14:creationId xmlns:p14="http://schemas.microsoft.com/office/powerpoint/2010/main" val="329636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Model Cont’d</a:t>
            </a:r>
          </a:p>
        </p:txBody>
      </p:sp>
      <p:sp>
        <p:nvSpPr>
          <p:cNvPr id="3" name="Content Placeholder 2"/>
          <p:cNvSpPr>
            <a:spLocks noGrp="1"/>
          </p:cNvSpPr>
          <p:nvPr>
            <p:ph idx="1"/>
          </p:nvPr>
        </p:nvSpPr>
        <p:spPr>
          <a:xfrm>
            <a:off x="685800" y="1676400"/>
            <a:ext cx="8229600" cy="5029200"/>
          </a:xfrm>
        </p:spPr>
        <p:txBody>
          <a:bodyPr/>
          <a:lstStyle/>
          <a:p>
            <a:pPr marL="0" indent="0">
              <a:buNone/>
            </a:pPr>
            <a:r>
              <a:rPr lang="en-US" dirty="0"/>
              <a:t>The Newton force dominates so it is used to calculate the main parameters of the </a:t>
            </a:r>
            <a:r>
              <a:rPr lang="en-US" dirty="0" err="1"/>
              <a:t>ellipitical</a:t>
            </a:r>
            <a:r>
              <a:rPr lang="en-US" dirty="0"/>
              <a:t> orbit of Mercury: position, velocity, time.</a:t>
            </a:r>
          </a:p>
          <a:p>
            <a:pPr marL="0" indent="0">
              <a:buNone/>
            </a:pPr>
            <a:endParaRPr lang="en-US" dirty="0"/>
          </a:p>
          <a:p>
            <a:pPr marL="0" indent="0">
              <a:buNone/>
            </a:pPr>
            <a:r>
              <a:rPr lang="en-US" dirty="0"/>
              <a:t>The </a:t>
            </a:r>
            <a:r>
              <a:rPr lang="en-US" dirty="0" err="1"/>
              <a:t>ellipitical</a:t>
            </a:r>
            <a:r>
              <a:rPr lang="en-US" dirty="0"/>
              <a:t> orbit is broken piece-wise into 80 segments. Calculations are performed at each segment.</a:t>
            </a:r>
          </a:p>
          <a:p>
            <a:pPr marL="0" indent="0">
              <a:buNone/>
            </a:pPr>
            <a:endParaRPr lang="en-US" dirty="0"/>
          </a:p>
        </p:txBody>
      </p:sp>
    </p:spTree>
    <p:extLst>
      <p:ext uri="{BB962C8B-B14F-4D97-AF65-F5344CB8AC3E}">
        <p14:creationId xmlns:p14="http://schemas.microsoft.com/office/powerpoint/2010/main" val="245407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Model Cont’d</a:t>
            </a: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t>The SRT force produces a small acceleration on Mercury and a small displacement:</a:t>
            </a:r>
          </a:p>
          <a:p>
            <a:pPr marL="0" indent="0">
              <a:buNone/>
            </a:pPr>
            <a:endParaRPr lang="en-US" dirty="0"/>
          </a:p>
          <a:p>
            <a:pPr marL="0" indent="0">
              <a:buNone/>
            </a:pPr>
            <a:r>
              <a:rPr lang="en-US" dirty="0"/>
              <a:t>This acceleration is reduced to two components: One in the radial direction and one in the perpendicular to radial direction.</a:t>
            </a:r>
          </a:p>
          <a:p>
            <a:pPr marL="0" indent="0">
              <a:buNone/>
            </a:pPr>
            <a:r>
              <a:rPr lang="en-US" dirty="0"/>
              <a:t>The small displacements in both directions, is calculated by numerical integration using:</a:t>
            </a:r>
          </a:p>
          <a:p>
            <a:pPr marL="0" indent="0">
              <a:buNone/>
            </a:pPr>
            <a:endParaRPr lang="en-US" dirty="0"/>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34832993"/>
              </p:ext>
            </p:extLst>
          </p:nvPr>
        </p:nvGraphicFramePr>
        <p:xfrm>
          <a:off x="3048000" y="2514600"/>
          <a:ext cx="1562100" cy="941388"/>
        </p:xfrm>
        <a:graphic>
          <a:graphicData uri="http://schemas.openxmlformats.org/presentationml/2006/ole">
            <mc:AlternateContent xmlns:mc="http://schemas.openxmlformats.org/markup-compatibility/2006">
              <mc:Choice xmlns:v="urn:schemas-microsoft-com:vml" Requires="v">
                <p:oleObj name="Equation" r:id="rId2" imgW="736560" imgH="444240" progId="Equation.3">
                  <p:embed/>
                </p:oleObj>
              </mc:Choice>
              <mc:Fallback>
                <p:oleObj name="Equation" r:id="rId2" imgW="736560" imgH="444240" progId="Equation.3">
                  <p:embed/>
                  <p:pic>
                    <p:nvPicPr>
                      <p:cNvPr id="0" name="Object 3"/>
                      <p:cNvPicPr>
                        <a:picLocks noChangeAspect="1" noChangeArrowheads="1"/>
                      </p:cNvPicPr>
                      <p:nvPr/>
                    </p:nvPicPr>
                    <p:blipFill>
                      <a:blip r:embed="rId3"/>
                      <a:srcRect/>
                      <a:stretch>
                        <a:fillRect/>
                      </a:stretch>
                    </p:blipFill>
                    <p:spPr bwMode="auto">
                      <a:xfrm>
                        <a:off x="3048000" y="2514600"/>
                        <a:ext cx="15621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26592094"/>
              </p:ext>
            </p:extLst>
          </p:nvPr>
        </p:nvGraphicFramePr>
        <p:xfrm>
          <a:off x="3276600" y="5791200"/>
          <a:ext cx="1811338" cy="842963"/>
        </p:xfrm>
        <a:graphic>
          <a:graphicData uri="http://schemas.openxmlformats.org/presentationml/2006/ole">
            <mc:AlternateContent xmlns:mc="http://schemas.openxmlformats.org/markup-compatibility/2006">
              <mc:Choice xmlns:v="urn:schemas-microsoft-com:vml" Requires="v">
                <p:oleObj name="Equation" r:id="rId4" imgW="901440" imgH="419040" progId="Equation.3">
                  <p:embed/>
                </p:oleObj>
              </mc:Choice>
              <mc:Fallback>
                <p:oleObj name="Equation" r:id="rId4" imgW="901440" imgH="419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791200"/>
                        <a:ext cx="181133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675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Model Cont’d</a:t>
            </a:r>
          </a:p>
        </p:txBody>
      </p:sp>
      <p:sp>
        <p:nvSpPr>
          <p:cNvPr id="3" name="Content Placeholder 2"/>
          <p:cNvSpPr>
            <a:spLocks noGrp="1"/>
          </p:cNvSpPr>
          <p:nvPr>
            <p:ph idx="1"/>
          </p:nvPr>
        </p:nvSpPr>
        <p:spPr/>
        <p:txBody>
          <a:bodyPr/>
          <a:lstStyle/>
          <a:p>
            <a:pPr marL="0" indent="0">
              <a:buNone/>
            </a:pPr>
            <a:r>
              <a:rPr lang="en-US" dirty="0"/>
              <a:t>At the end of the computing over one loop, the two small accumulated perpendicular distances are combined. For a circle, the angular displacement is given by:</a:t>
            </a:r>
          </a:p>
          <a:p>
            <a:pPr marL="0" indent="0">
              <a:buNone/>
            </a:pPr>
            <a:endParaRPr lang="en-US" dirty="0"/>
          </a:p>
          <a:p>
            <a:pPr marL="0" indent="0">
              <a:buNone/>
            </a:pPr>
            <a:r>
              <a:rPr lang="en-US" dirty="0"/>
              <a:t>A suitable “r” is obtained for the ellipse by averaging the lengths of the semi-major axis and semi-minor axis: </a:t>
            </a:r>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4706574"/>
              </p:ext>
            </p:extLst>
          </p:nvPr>
        </p:nvGraphicFramePr>
        <p:xfrm>
          <a:off x="3048000" y="3429000"/>
          <a:ext cx="2331212" cy="856829"/>
        </p:xfrm>
        <a:graphic>
          <a:graphicData uri="http://schemas.openxmlformats.org/presentationml/2006/ole">
            <mc:AlternateContent xmlns:mc="http://schemas.openxmlformats.org/markup-compatibility/2006">
              <mc:Choice xmlns:v="urn:schemas-microsoft-com:vml" Requires="v">
                <p:oleObj name="Equation" r:id="rId2" imgW="1104840" imgH="406080" progId="Equation.3">
                  <p:embed/>
                </p:oleObj>
              </mc:Choice>
              <mc:Fallback>
                <p:oleObj name="Equation" r:id="rId2" imgW="1104840" imgH="406080" progId="Equation.3">
                  <p:embed/>
                  <p:pic>
                    <p:nvPicPr>
                      <p:cNvPr id="0" name=""/>
                      <p:cNvPicPr/>
                      <p:nvPr/>
                    </p:nvPicPr>
                    <p:blipFill>
                      <a:blip r:embed="rId3"/>
                      <a:stretch>
                        <a:fillRect/>
                      </a:stretch>
                    </p:blipFill>
                    <p:spPr>
                      <a:xfrm>
                        <a:off x="3048000" y="3429000"/>
                        <a:ext cx="2331212" cy="85682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62890473"/>
              </p:ext>
            </p:extLst>
          </p:nvPr>
        </p:nvGraphicFramePr>
        <p:xfrm>
          <a:off x="3738563" y="5638800"/>
          <a:ext cx="2743200" cy="515938"/>
        </p:xfrm>
        <a:graphic>
          <a:graphicData uri="http://schemas.openxmlformats.org/presentationml/2006/ole">
            <mc:AlternateContent xmlns:mc="http://schemas.openxmlformats.org/markup-compatibility/2006">
              <mc:Choice xmlns:v="urn:schemas-microsoft-com:vml" Requires="v">
                <p:oleObj name="Equation" r:id="rId4" imgW="1282680" imgH="241200" progId="Equation.3">
                  <p:embed/>
                </p:oleObj>
              </mc:Choice>
              <mc:Fallback>
                <p:oleObj name="Equation" r:id="rId4" imgW="1282680" imgH="241200" progId="Equation.3">
                  <p:embed/>
                  <p:pic>
                    <p:nvPicPr>
                      <p:cNvPr id="0" name=""/>
                      <p:cNvPicPr/>
                      <p:nvPr/>
                    </p:nvPicPr>
                    <p:blipFill>
                      <a:blip r:embed="rId5"/>
                      <a:stretch>
                        <a:fillRect/>
                      </a:stretch>
                    </p:blipFill>
                    <p:spPr>
                      <a:xfrm>
                        <a:off x="3738563" y="5638800"/>
                        <a:ext cx="2743200" cy="515938"/>
                      </a:xfrm>
                      <a:prstGeom prst="rect">
                        <a:avLst/>
                      </a:prstGeom>
                    </p:spPr>
                  </p:pic>
                </p:oleObj>
              </mc:Fallback>
            </mc:AlternateContent>
          </a:graphicData>
        </a:graphic>
      </p:graphicFrame>
    </p:spTree>
    <p:extLst>
      <p:ext uri="{BB962C8B-B14F-4D97-AF65-F5344CB8AC3E}">
        <p14:creationId xmlns:p14="http://schemas.microsoft.com/office/powerpoint/2010/main" val="102783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Model Cont’d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Then the computer program extends the angular displacement of one elliptical orbit of Mercury to the angular displacement of Mercury occurring in a 100 earth years. The following table shows the computed results of the program for Mercury, Venus, and Earth.</a:t>
            </a:r>
          </a:p>
        </p:txBody>
      </p:sp>
    </p:spTree>
    <p:extLst>
      <p:ext uri="{BB962C8B-B14F-4D97-AF65-F5344CB8AC3E}">
        <p14:creationId xmlns:p14="http://schemas.microsoft.com/office/powerpoint/2010/main" val="219040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Perihelion Advances</a:t>
            </a:r>
          </a:p>
        </p:txBody>
      </p:sp>
      <p:sp>
        <p:nvSpPr>
          <p:cNvPr id="5" name="Content Placeholder 4"/>
          <p:cNvSpPr>
            <a:spLocks noGrp="1"/>
          </p:cNvSpPr>
          <p:nvPr>
            <p:ph idx="1"/>
          </p:nvPr>
        </p:nvSpPr>
        <p:spPr>
          <a:xfrm>
            <a:off x="457200" y="1066800"/>
            <a:ext cx="8229600" cy="5059363"/>
          </a:xfrm>
        </p:spPr>
        <p:txBody>
          <a:bodyPr>
            <a:normAutofit fontScale="92500"/>
          </a:bodyPr>
          <a:lstStyle/>
          <a:p>
            <a:pPr marL="0" indent="0">
              <a:buNone/>
            </a:pPr>
            <a:r>
              <a:rPr lang="en-US" dirty="0"/>
              <a:t>Table below show the computed results:</a:t>
            </a:r>
          </a:p>
          <a:p>
            <a:pPr marL="0" indent="0">
              <a:buNone/>
            </a:pPr>
            <a:endParaRPr lang="en-US" dirty="0"/>
          </a:p>
          <a:p>
            <a:pPr marL="0" indent="0">
              <a:buNone/>
            </a:pPr>
            <a:endParaRPr lang="en-US" dirty="0"/>
          </a:p>
          <a:p>
            <a:pPr marL="0" indent="0">
              <a:buNone/>
            </a:pPr>
            <a:endParaRPr lang="en-US" dirty="0"/>
          </a:p>
          <a:p>
            <a:pPr marL="0" indent="0">
              <a:buNone/>
            </a:pPr>
            <a:r>
              <a:rPr lang="en-US" dirty="0"/>
              <a:t> Expressed in arc seconds per 100 Earth years.</a:t>
            </a:r>
          </a:p>
          <a:p>
            <a:pPr marL="0" indent="0">
              <a:buNone/>
            </a:pPr>
            <a:endParaRPr lang="en-US" dirty="0"/>
          </a:p>
          <a:p>
            <a:pPr marL="0" indent="0">
              <a:buNone/>
            </a:pPr>
            <a:r>
              <a:rPr lang="en-US" dirty="0"/>
              <a:t>(These error differences amount to an average of     -0.34 arc second per hundred Earth years for the computer model as compared to the GRT values.)</a:t>
            </a:r>
          </a:p>
          <a:p>
            <a:pPr marL="0" indent="0">
              <a:buNone/>
            </a:pP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23842009"/>
              </p:ext>
            </p:extLst>
          </p:nvPr>
        </p:nvGraphicFramePr>
        <p:xfrm>
          <a:off x="1066800" y="1600200"/>
          <a:ext cx="6096000" cy="1752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Planet</a:t>
                      </a:r>
                    </a:p>
                  </a:txBody>
                  <a:tcPr/>
                </a:tc>
                <a:tc>
                  <a:txBody>
                    <a:bodyPr/>
                    <a:lstStyle/>
                    <a:p>
                      <a:r>
                        <a:rPr lang="en-US" dirty="0"/>
                        <a:t>Computed Advance</a:t>
                      </a:r>
                    </a:p>
                  </a:txBody>
                  <a:tcPr/>
                </a:tc>
                <a:tc>
                  <a:txBody>
                    <a:bodyPr/>
                    <a:lstStyle/>
                    <a:p>
                      <a:r>
                        <a:rPr lang="en-US" dirty="0"/>
                        <a:t>GRT Calculated</a:t>
                      </a:r>
                    </a:p>
                  </a:txBody>
                  <a:tcPr/>
                </a:tc>
                <a:tc>
                  <a:txBody>
                    <a:bodyPr/>
                    <a:lstStyle/>
                    <a:p>
                      <a:r>
                        <a:rPr lang="en-US" dirty="0"/>
                        <a:t>% Differences</a:t>
                      </a:r>
                    </a:p>
                  </a:txBody>
                  <a:tcPr/>
                </a:tc>
                <a:extLst>
                  <a:ext uri="{0D108BD9-81ED-4DB2-BD59-A6C34878D82A}">
                    <a16:rowId xmlns:a16="http://schemas.microsoft.com/office/drawing/2014/main" val="10000"/>
                  </a:ext>
                </a:extLst>
              </a:tr>
              <a:tr h="370840">
                <a:tc>
                  <a:txBody>
                    <a:bodyPr/>
                    <a:lstStyle/>
                    <a:p>
                      <a:r>
                        <a:rPr lang="en-US" dirty="0"/>
                        <a:t>Mercury</a:t>
                      </a:r>
                    </a:p>
                  </a:txBody>
                  <a:tcPr/>
                </a:tc>
                <a:tc>
                  <a:txBody>
                    <a:bodyPr/>
                    <a:lstStyle/>
                    <a:p>
                      <a:r>
                        <a:rPr lang="en-US" dirty="0"/>
                        <a:t>42.6</a:t>
                      </a:r>
                    </a:p>
                  </a:txBody>
                  <a:tcPr/>
                </a:tc>
                <a:tc>
                  <a:txBody>
                    <a:bodyPr/>
                    <a:lstStyle/>
                    <a:p>
                      <a:r>
                        <a:rPr lang="en-US" dirty="0"/>
                        <a:t>42.98</a:t>
                      </a:r>
                    </a:p>
                  </a:txBody>
                  <a:tcPr/>
                </a:tc>
                <a:tc>
                  <a:txBody>
                    <a:bodyPr/>
                    <a:lstStyle/>
                    <a:p>
                      <a:r>
                        <a:rPr lang="en-US" dirty="0"/>
                        <a:t>-0.89</a:t>
                      </a:r>
                    </a:p>
                  </a:txBody>
                  <a:tcPr/>
                </a:tc>
                <a:extLst>
                  <a:ext uri="{0D108BD9-81ED-4DB2-BD59-A6C34878D82A}">
                    <a16:rowId xmlns:a16="http://schemas.microsoft.com/office/drawing/2014/main" val="10001"/>
                  </a:ext>
                </a:extLst>
              </a:tr>
              <a:tr h="370840">
                <a:tc>
                  <a:txBody>
                    <a:bodyPr/>
                    <a:lstStyle/>
                    <a:p>
                      <a:r>
                        <a:rPr lang="en-US" dirty="0"/>
                        <a:t>Venus</a:t>
                      </a:r>
                    </a:p>
                  </a:txBody>
                  <a:tcPr/>
                </a:tc>
                <a:tc>
                  <a:txBody>
                    <a:bodyPr/>
                    <a:lstStyle/>
                    <a:p>
                      <a:r>
                        <a:rPr lang="en-US" dirty="0"/>
                        <a:t>8.18</a:t>
                      </a:r>
                    </a:p>
                  </a:txBody>
                  <a:tcPr/>
                </a:tc>
                <a:tc>
                  <a:txBody>
                    <a:bodyPr/>
                    <a:lstStyle/>
                    <a:p>
                      <a:r>
                        <a:rPr lang="en-US" dirty="0"/>
                        <a:t>8.62</a:t>
                      </a:r>
                    </a:p>
                  </a:txBody>
                  <a:tcPr/>
                </a:tc>
                <a:tc>
                  <a:txBody>
                    <a:bodyPr/>
                    <a:lstStyle/>
                    <a:p>
                      <a:r>
                        <a:rPr lang="en-US" dirty="0"/>
                        <a:t>-5.1</a:t>
                      </a:r>
                    </a:p>
                  </a:txBody>
                  <a:tcPr/>
                </a:tc>
                <a:extLst>
                  <a:ext uri="{0D108BD9-81ED-4DB2-BD59-A6C34878D82A}">
                    <a16:rowId xmlns:a16="http://schemas.microsoft.com/office/drawing/2014/main" val="10002"/>
                  </a:ext>
                </a:extLst>
              </a:tr>
              <a:tr h="370840">
                <a:tc>
                  <a:txBody>
                    <a:bodyPr/>
                    <a:lstStyle/>
                    <a:p>
                      <a:r>
                        <a:rPr lang="en-US" dirty="0"/>
                        <a:t>Earth</a:t>
                      </a:r>
                    </a:p>
                  </a:txBody>
                  <a:tcPr/>
                </a:tc>
                <a:tc>
                  <a:txBody>
                    <a:bodyPr/>
                    <a:lstStyle/>
                    <a:p>
                      <a:r>
                        <a:rPr lang="en-US" dirty="0"/>
                        <a:t>3.63</a:t>
                      </a:r>
                    </a:p>
                  </a:txBody>
                  <a:tcPr/>
                </a:tc>
                <a:tc>
                  <a:txBody>
                    <a:bodyPr/>
                    <a:lstStyle/>
                    <a:p>
                      <a:r>
                        <a:rPr lang="en-US" dirty="0"/>
                        <a:t>3.84</a:t>
                      </a:r>
                    </a:p>
                  </a:txBody>
                  <a:tcPr/>
                </a:tc>
                <a:tc>
                  <a:txBody>
                    <a:bodyPr/>
                    <a:lstStyle/>
                    <a:p>
                      <a:r>
                        <a:rPr lang="en-US" dirty="0"/>
                        <a:t>-5.5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7494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Gravity Law for High Relative Velocities</a:t>
            </a:r>
          </a:p>
        </p:txBody>
      </p:sp>
      <p:sp>
        <p:nvSpPr>
          <p:cNvPr id="3" name="Content Placeholder 2"/>
          <p:cNvSpPr>
            <a:spLocks noGrp="1"/>
          </p:cNvSpPr>
          <p:nvPr>
            <p:ph idx="1"/>
          </p:nvPr>
        </p:nvSpPr>
        <p:spPr>
          <a:xfrm>
            <a:off x="457200" y="1371600"/>
            <a:ext cx="8229600" cy="4754563"/>
          </a:xfrm>
        </p:spPr>
        <p:txBody>
          <a:bodyPr/>
          <a:lstStyle/>
          <a:p>
            <a:pPr marL="0" indent="0">
              <a:buNone/>
            </a:pPr>
            <a:endParaRPr lang="en-US" dirty="0"/>
          </a:p>
          <a:p>
            <a:pPr marL="0" indent="0">
              <a:buNone/>
            </a:pPr>
            <a:endParaRPr lang="en-US" dirty="0"/>
          </a:p>
          <a:p>
            <a:pPr marL="0" indent="0">
              <a:buNone/>
            </a:pPr>
            <a:r>
              <a:rPr lang="en-US" dirty="0"/>
              <a:t>Note: This formula is good for velocities up to c.</a:t>
            </a:r>
          </a:p>
          <a:p>
            <a:pPr marL="0" indent="0">
              <a:buNone/>
            </a:pPr>
            <a:r>
              <a:rPr lang="en-US" dirty="0"/>
              <a:t>If the masses are receding from each other, then </a:t>
            </a:r>
          </a:p>
          <a:p>
            <a:pPr marL="0" indent="0">
              <a:buNone/>
            </a:pPr>
            <a:r>
              <a:rPr lang="en-US" dirty="0"/>
              <a:t>                  and a gamma factor is left in the denominator. So </a:t>
            </a:r>
            <a:r>
              <a:rPr lang="en-US" b="1" i="1" dirty="0"/>
              <a:t>high velocity </a:t>
            </a:r>
            <a:r>
              <a:rPr lang="en-US" dirty="0"/>
              <a:t>as well as large distances decreases the gravity force.</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Object 3"/>
          <p:cNvGraphicFramePr>
            <a:graphicFrameLocks noGrp="1" noChangeAspect="1"/>
          </p:cNvGraphicFramePr>
          <p:nvPr>
            <p:extLst>
              <p:ext uri="{D42A27DB-BD31-4B8C-83A1-F6EECF244321}">
                <p14:modId xmlns:p14="http://schemas.microsoft.com/office/powerpoint/2010/main" val="2655924502"/>
              </p:ext>
            </p:extLst>
          </p:nvPr>
        </p:nvGraphicFramePr>
        <p:xfrm>
          <a:off x="2514600" y="1524000"/>
          <a:ext cx="3563284" cy="937346"/>
        </p:xfrm>
        <a:graphic>
          <a:graphicData uri="http://schemas.openxmlformats.org/presentationml/2006/ole">
            <mc:AlternateContent xmlns:mc="http://schemas.openxmlformats.org/markup-compatibility/2006">
              <mc:Choice xmlns:v="urn:schemas-microsoft-com:vml" Requires="v">
                <p:oleObj name="Equation" r:id="rId2" imgW="1688760" imgH="444240" progId="Equation.3">
                  <p:embed/>
                </p:oleObj>
              </mc:Choice>
              <mc:Fallback>
                <p:oleObj name="Equation" r:id="rId2" imgW="1688760" imgH="444240" progId="Equation.3">
                  <p:embed/>
                  <p:pic>
                    <p:nvPicPr>
                      <p:cNvPr id="0" name="Content Placeholder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0"/>
                        <a:ext cx="3563284" cy="93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5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1596910" cy="50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66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This Presentation</a:t>
            </a:r>
          </a:p>
        </p:txBody>
      </p:sp>
      <p:sp>
        <p:nvSpPr>
          <p:cNvPr id="3" name="Content Placeholder 2"/>
          <p:cNvSpPr>
            <a:spLocks noGrp="1"/>
          </p:cNvSpPr>
          <p:nvPr>
            <p:ph idx="1"/>
          </p:nvPr>
        </p:nvSpPr>
        <p:spPr>
          <a:xfrm>
            <a:off x="457200" y="1295400"/>
            <a:ext cx="8229600" cy="5410200"/>
          </a:xfrm>
        </p:spPr>
        <p:txBody>
          <a:bodyPr>
            <a:normAutofit/>
          </a:bodyPr>
          <a:lstStyle/>
          <a:p>
            <a:r>
              <a:rPr lang="en-US" dirty="0"/>
              <a:t>Show analogies of the electric field of a charge to  the gravity field (assumed) of a massive object.</a:t>
            </a:r>
          </a:p>
          <a:p>
            <a:r>
              <a:rPr lang="en-US" dirty="0"/>
              <a:t>Show an outline of the SRT formalism applied to the electric field and the gravity field.</a:t>
            </a:r>
          </a:p>
          <a:p>
            <a:r>
              <a:rPr lang="en-US" dirty="0"/>
              <a:t>Outline the Computer program to calculate perihelion advances.</a:t>
            </a:r>
          </a:p>
          <a:p>
            <a:r>
              <a:rPr lang="en-US" dirty="0"/>
              <a:t>Show some uses of this approach to gravity.</a:t>
            </a:r>
          </a:p>
          <a:p>
            <a:r>
              <a:rPr lang="en-US" dirty="0"/>
              <a:t>Possible cosmological Implications.</a:t>
            </a:r>
          </a:p>
          <a:p>
            <a:endParaRPr lang="en-US" dirty="0"/>
          </a:p>
          <a:p>
            <a:endParaRPr lang="en-US" dirty="0"/>
          </a:p>
        </p:txBody>
      </p:sp>
    </p:spTree>
    <p:extLst>
      <p:ext uri="{BB962C8B-B14F-4D97-AF65-F5344CB8AC3E}">
        <p14:creationId xmlns:p14="http://schemas.microsoft.com/office/powerpoint/2010/main" val="265938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Uses of New Gravity Law</a:t>
            </a:r>
          </a:p>
        </p:txBody>
      </p:sp>
      <p:sp>
        <p:nvSpPr>
          <p:cNvPr id="3" name="Content Placeholder 2"/>
          <p:cNvSpPr>
            <a:spLocks noGrp="1"/>
          </p:cNvSpPr>
          <p:nvPr>
            <p:ph idx="1"/>
          </p:nvPr>
        </p:nvSpPr>
        <p:spPr/>
        <p:txBody>
          <a:bodyPr>
            <a:normAutofit/>
          </a:bodyPr>
          <a:lstStyle/>
          <a:p>
            <a:pPr marL="457200" indent="-457200">
              <a:buAutoNum type="arabicParenR"/>
            </a:pPr>
            <a:r>
              <a:rPr lang="en-US" sz="2400" dirty="0"/>
              <a:t>May explain why rockets launched vertically travel further than predicted by Newton’s gravity law.</a:t>
            </a:r>
          </a:p>
          <a:p>
            <a:pPr marL="457200" indent="-457200">
              <a:buAutoNum type="arabicParenR" startAt="2"/>
            </a:pPr>
            <a:r>
              <a:rPr lang="en-US" sz="2400" dirty="0"/>
              <a:t>Weight of a vertically rotating disc will be non-uniform: The top and bottom will be heavier, and the sides will be lighter.  A horizontal spinning disc should weigh very slightly more than the same disc spinning vertically.</a:t>
            </a:r>
          </a:p>
          <a:p>
            <a:pPr marL="457200" indent="-457200">
              <a:buAutoNum type="arabicParenR" startAt="2"/>
            </a:pPr>
            <a:r>
              <a:rPr lang="en-US" sz="2400" dirty="0"/>
              <a:t>Provides support for SRT derived electromagnetism laws and vice-versa.</a:t>
            </a:r>
          </a:p>
          <a:p>
            <a:pPr marL="457200" indent="-457200">
              <a:buAutoNum type="arabicParenR" startAt="2"/>
            </a:pPr>
            <a:r>
              <a:rPr lang="en-US" sz="2400" dirty="0"/>
              <a:t>Possible cosmological implications.</a:t>
            </a:r>
          </a:p>
        </p:txBody>
      </p:sp>
    </p:spTree>
    <p:extLst>
      <p:ext uri="{BB962C8B-B14F-4D97-AF65-F5344CB8AC3E}">
        <p14:creationId xmlns:p14="http://schemas.microsoft.com/office/powerpoint/2010/main" val="316674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Cosmological Implications</a:t>
            </a:r>
          </a:p>
        </p:txBody>
      </p:sp>
      <p:sp>
        <p:nvSpPr>
          <p:cNvPr id="3" name="Content Placeholder 2"/>
          <p:cNvSpPr>
            <a:spLocks noGrp="1"/>
          </p:cNvSpPr>
          <p:nvPr>
            <p:ph idx="1"/>
          </p:nvPr>
        </p:nvSpPr>
        <p:spPr/>
        <p:txBody>
          <a:bodyPr/>
          <a:lstStyle/>
          <a:p>
            <a:r>
              <a:rPr lang="en-US" dirty="0"/>
              <a:t>Space is </a:t>
            </a:r>
            <a:r>
              <a:rPr lang="en-US" dirty="0" err="1"/>
              <a:t>Minkowski</a:t>
            </a:r>
            <a:r>
              <a:rPr lang="en-US" dirty="0"/>
              <a:t> flat.</a:t>
            </a:r>
          </a:p>
          <a:p>
            <a:r>
              <a:rPr lang="en-US" dirty="0"/>
              <a:t>Gravity is velocity dependent.</a:t>
            </a:r>
          </a:p>
          <a:p>
            <a:r>
              <a:rPr lang="en-US" dirty="0"/>
              <a:t>Universe is infinite.</a:t>
            </a:r>
          </a:p>
          <a:p>
            <a:r>
              <a:rPr lang="en-US" dirty="0"/>
              <a:t>Can view the force of gravity as being due to mass and inertia versus having to use the concepts of geodesics and curved space.</a:t>
            </a:r>
          </a:p>
          <a:p>
            <a:r>
              <a:rPr lang="en-US" dirty="0"/>
              <a:t>Microcosmic            GR, SR            Macrocosmic</a:t>
            </a:r>
          </a:p>
          <a:p>
            <a:endParaRPr lang="en-US" dirty="0"/>
          </a:p>
        </p:txBody>
      </p:sp>
      <p:sp>
        <p:nvSpPr>
          <p:cNvPr id="4" name="Left Arrow 3"/>
          <p:cNvSpPr/>
          <p:nvPr/>
        </p:nvSpPr>
        <p:spPr>
          <a:xfrm>
            <a:off x="3048000" y="498334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257800" y="498334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02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Presentation</a:t>
            </a:r>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a:t>Thanks for listening.</a:t>
            </a:r>
          </a:p>
          <a:p>
            <a:pPr marL="0" indent="0">
              <a:buNone/>
            </a:pPr>
            <a:r>
              <a:rPr lang="en-US" dirty="0"/>
              <a:t>(This paper is scheduled to be published in a Nov/Dec issue of GED on cosmology and gravity.)</a:t>
            </a:r>
          </a:p>
          <a:p>
            <a:pPr marL="0" indent="0">
              <a:buNone/>
            </a:pPr>
            <a:endParaRPr lang="en-US" dirty="0"/>
          </a:p>
          <a:p>
            <a:pPr marL="0" indent="0">
              <a:buNone/>
            </a:pPr>
            <a:r>
              <a:rPr lang="en-US" dirty="0"/>
              <a:t>Open for questions.</a:t>
            </a:r>
          </a:p>
        </p:txBody>
      </p:sp>
    </p:spTree>
    <p:extLst>
      <p:ext uri="{BB962C8B-B14F-4D97-AF65-F5344CB8AC3E}">
        <p14:creationId xmlns:p14="http://schemas.microsoft.com/office/powerpoint/2010/main" val="2431953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Analogies of Gravity Field to Electric Field of a Charge</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634703603"/>
              </p:ext>
            </p:extLst>
          </p:nvPr>
        </p:nvGraphicFramePr>
        <p:xfrm>
          <a:off x="2286000" y="2209800"/>
          <a:ext cx="4494960" cy="3123360"/>
        </p:xfrm>
        <a:graphic>
          <a:graphicData uri="http://schemas.openxmlformats.org/presentationml/2006/ole">
            <mc:AlternateContent xmlns:mc="http://schemas.openxmlformats.org/markup-compatibility/2006">
              <mc:Choice xmlns:v="urn:schemas-microsoft-com:vml" Requires="v">
                <p:oleObj name="Equation" r:id="rId3" imgW="1498320" imgH="1041120" progId="Equation.3">
                  <p:embed/>
                </p:oleObj>
              </mc:Choice>
              <mc:Fallback>
                <p:oleObj name="Equation" r:id="rId3" imgW="1498320" imgH="1041120" progId="Equation.3">
                  <p:embed/>
                  <p:pic>
                    <p:nvPicPr>
                      <p:cNvPr id="0" name=""/>
                      <p:cNvPicPr/>
                      <p:nvPr/>
                    </p:nvPicPr>
                    <p:blipFill>
                      <a:blip r:embed="rId4"/>
                      <a:stretch>
                        <a:fillRect/>
                      </a:stretch>
                    </p:blipFill>
                    <p:spPr>
                      <a:xfrm>
                        <a:off x="2286000" y="2209800"/>
                        <a:ext cx="4494960" cy="3123360"/>
                      </a:xfrm>
                      <a:prstGeom prst="rect">
                        <a:avLst/>
                      </a:prstGeom>
                    </p:spPr>
                  </p:pic>
                </p:oleObj>
              </mc:Fallback>
            </mc:AlternateContent>
          </a:graphicData>
        </a:graphic>
      </p:graphicFrame>
    </p:spTree>
    <p:extLst>
      <p:ext uri="{BB962C8B-B14F-4D97-AF65-F5344CB8AC3E}">
        <p14:creationId xmlns:p14="http://schemas.microsoft.com/office/powerpoint/2010/main" val="303626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Stationary Field, e, of a Charge or Mass</a:t>
            </a:r>
          </a:p>
        </p:txBody>
      </p:sp>
      <p:pic>
        <p:nvPicPr>
          <p:cNvPr id="1945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85800"/>
            <a:ext cx="5943600" cy="33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04800" y="4114800"/>
            <a:ext cx="7924800" cy="2585323"/>
          </a:xfrm>
          <a:prstGeom prst="rect">
            <a:avLst/>
          </a:prstGeom>
        </p:spPr>
        <p:txBody>
          <a:bodyPr wrap="square">
            <a:spAutoFit/>
          </a:bodyPr>
          <a:lstStyle/>
          <a:p>
            <a:r>
              <a:rPr lang="en-US" sz="2400" dirty="0"/>
              <a:t>It’s a point charge or mass as represented in the math.</a:t>
            </a:r>
          </a:p>
          <a:p>
            <a:endParaRPr lang="en-US" dirty="0"/>
          </a:p>
          <a:p>
            <a:r>
              <a:rPr lang="en-US" sz="2400" dirty="0"/>
              <a:t>Flux lines extend to infinity unless terminated on another charge or mass.</a:t>
            </a:r>
          </a:p>
          <a:p>
            <a:endParaRPr lang="en-US" sz="2400" dirty="0"/>
          </a:p>
          <a:p>
            <a:r>
              <a:rPr lang="en-US" sz="2400" dirty="0"/>
              <a:t>Flux density (or intensity) is uniformly distributed  for the stationary charge or mass and varies as           .</a:t>
            </a:r>
          </a:p>
        </p:txBody>
      </p:sp>
      <p:graphicFrame>
        <p:nvGraphicFramePr>
          <p:cNvPr id="3" name="Object 2"/>
          <p:cNvGraphicFramePr>
            <a:graphicFrameLocks noChangeAspect="1"/>
          </p:cNvGraphicFramePr>
          <p:nvPr>
            <p:extLst>
              <p:ext uri="{D42A27DB-BD31-4B8C-83A1-F6EECF244321}">
                <p14:modId xmlns:p14="http://schemas.microsoft.com/office/powerpoint/2010/main" val="3299151331"/>
              </p:ext>
            </p:extLst>
          </p:nvPr>
        </p:nvGraphicFramePr>
        <p:xfrm>
          <a:off x="5334000" y="6172200"/>
          <a:ext cx="685800" cy="457200"/>
        </p:xfrm>
        <a:graphic>
          <a:graphicData uri="http://schemas.openxmlformats.org/presentationml/2006/ole">
            <mc:AlternateContent xmlns:mc="http://schemas.openxmlformats.org/markup-compatibility/2006">
              <mc:Choice xmlns:v="urn:schemas-microsoft-com:vml" Requires="v">
                <p:oleObj name="Equation" r:id="rId4" imgW="304560" imgH="203040" progId="Equation.3">
                  <p:embed/>
                </p:oleObj>
              </mc:Choice>
              <mc:Fallback>
                <p:oleObj name="Equation" r:id="rId4" imgW="304560" imgH="203040" progId="Equation.3">
                  <p:embed/>
                  <p:pic>
                    <p:nvPicPr>
                      <p:cNvPr id="0" name=""/>
                      <p:cNvPicPr/>
                      <p:nvPr/>
                    </p:nvPicPr>
                    <p:blipFill>
                      <a:blip r:embed="rId5"/>
                      <a:stretch>
                        <a:fillRect/>
                      </a:stretch>
                    </p:blipFill>
                    <p:spPr>
                      <a:xfrm>
                        <a:off x="5334000" y="6172200"/>
                        <a:ext cx="685800" cy="457200"/>
                      </a:xfrm>
                      <a:prstGeom prst="rect">
                        <a:avLst/>
                      </a:prstGeom>
                    </p:spPr>
                  </p:pic>
                </p:oleObj>
              </mc:Fallback>
            </mc:AlternateContent>
          </a:graphicData>
        </a:graphic>
      </p:graphicFrame>
    </p:spTree>
    <p:extLst>
      <p:ext uri="{BB962C8B-B14F-4D97-AF65-F5344CB8AC3E}">
        <p14:creationId xmlns:p14="http://schemas.microsoft.com/office/powerpoint/2010/main" val="941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Theory of Relativity (SRT)</a:t>
            </a:r>
          </a:p>
        </p:txBody>
      </p:sp>
      <p:sp>
        <p:nvSpPr>
          <p:cNvPr id="3" name="Content Placeholder 2"/>
          <p:cNvSpPr>
            <a:spLocks noGrp="1"/>
          </p:cNvSpPr>
          <p:nvPr>
            <p:ph idx="1"/>
          </p:nvPr>
        </p:nvSpPr>
        <p:spPr/>
        <p:txBody>
          <a:bodyPr>
            <a:normAutofit lnSpcReduction="10000"/>
          </a:bodyPr>
          <a:lstStyle/>
          <a:p>
            <a:pPr marL="0" indent="0" algn="ctr">
              <a:buNone/>
            </a:pPr>
            <a:r>
              <a:rPr lang="en-US" dirty="0"/>
              <a:t>Basic Postulates</a:t>
            </a:r>
          </a:p>
          <a:p>
            <a:pPr marL="514350" indent="-514350">
              <a:buAutoNum type="arabicPeriod"/>
            </a:pPr>
            <a:r>
              <a:rPr lang="en-US" dirty="0"/>
              <a:t>Relativity Principle(RP): “all inertial frames are totally equivalent for the performance of all physical experiments”</a:t>
            </a:r>
          </a:p>
          <a:p>
            <a:pPr marL="514350" indent="-514350">
              <a:buAutoNum type="arabicPeriod"/>
            </a:pPr>
            <a:endParaRPr lang="en-US" dirty="0"/>
          </a:p>
          <a:p>
            <a:pPr marL="514350" indent="-514350">
              <a:buAutoNum type="arabicPeriod"/>
            </a:pPr>
            <a:r>
              <a:rPr lang="en-US" dirty="0"/>
              <a:t>“light travels rectilinearly with constant speed </a:t>
            </a:r>
            <a:r>
              <a:rPr lang="en-US" i="1" dirty="0"/>
              <a:t>c</a:t>
            </a:r>
            <a:r>
              <a:rPr lang="en-US" dirty="0"/>
              <a:t> in vacuum in every inertial frame”</a:t>
            </a:r>
          </a:p>
          <a:p>
            <a:pPr marL="0" indent="0">
              <a:buNone/>
            </a:pPr>
            <a:r>
              <a:rPr lang="en-US" dirty="0"/>
              <a:t>   (Velocities are relative to a stationary observer)</a:t>
            </a:r>
          </a:p>
        </p:txBody>
      </p:sp>
    </p:spTree>
    <p:extLst>
      <p:ext uri="{BB962C8B-B14F-4D97-AF65-F5344CB8AC3E}">
        <p14:creationId xmlns:p14="http://schemas.microsoft.com/office/powerpoint/2010/main" val="180596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SRT Formalism Employed</a:t>
            </a:r>
          </a:p>
        </p:txBody>
      </p:sp>
      <p:sp>
        <p:nvSpPr>
          <p:cNvPr id="3" name="Content Placeholder 2"/>
          <p:cNvSpPr>
            <a:spLocks noGrp="1"/>
          </p:cNvSpPr>
          <p:nvPr>
            <p:ph idx="1"/>
          </p:nvPr>
        </p:nvSpPr>
        <p:spPr>
          <a:xfrm>
            <a:off x="457200" y="1600200"/>
            <a:ext cx="8229600" cy="5105400"/>
          </a:xfrm>
        </p:spPr>
        <p:txBody>
          <a:bodyPr/>
          <a:lstStyle/>
          <a:p>
            <a:pPr marL="514350" indent="-514350">
              <a:buAutoNum type="arabicPeriod"/>
            </a:pPr>
            <a:r>
              <a:rPr lang="en-US" dirty="0"/>
              <a:t>Lorentz Transformation</a:t>
            </a:r>
          </a:p>
          <a:p>
            <a:pPr marL="514350" indent="-514350">
              <a:buAutoNum type="arabicPeriod" startAt="2"/>
            </a:pPr>
            <a:r>
              <a:rPr lang="en-US" dirty="0"/>
              <a:t>Three Vectors: a(a1, a2, a3) (lower case)</a:t>
            </a:r>
          </a:p>
          <a:p>
            <a:pPr marL="0" indent="0">
              <a:buNone/>
            </a:pPr>
            <a:r>
              <a:rPr lang="en-US" dirty="0"/>
              <a:t>3. Four Vectors:  V(V1.V2.V3,V4) (Upper case)</a:t>
            </a:r>
          </a:p>
          <a:p>
            <a:pPr marL="0" indent="0">
              <a:buNone/>
            </a:pPr>
            <a:r>
              <a:rPr lang="en-US" dirty="0"/>
              <a:t>Four vector force formula:</a:t>
            </a:r>
          </a:p>
          <a:p>
            <a:pPr marL="0" indent="0">
              <a:buNone/>
            </a:pPr>
            <a:endParaRPr lang="en-US" dirty="0"/>
          </a:p>
          <a:p>
            <a:pPr marL="514350" indent="-514350">
              <a:buAutoNum type="arabicPeriod" startAt="4"/>
            </a:pPr>
            <a:r>
              <a:rPr lang="en-US" dirty="0"/>
              <a:t>The four vector force is good for transforming force between inertial frames and creating force laws.</a:t>
            </a:r>
          </a:p>
          <a:p>
            <a:pPr marL="0" indent="0">
              <a:buNone/>
            </a:pPr>
            <a:r>
              <a:rPr lang="en-US" dirty="0"/>
              <a:t>5.  </a:t>
            </a:r>
          </a:p>
          <a:p>
            <a:pPr marL="514350" indent="-514350">
              <a:buAutoNum type="arabicPeriod" startAt="4"/>
            </a:pPr>
            <a:endParaRPr lang="en-US" dirty="0"/>
          </a:p>
          <a:p>
            <a:pPr marL="514350" indent="-514350">
              <a:buAutoNum type="arabicPeriod" startAt="4"/>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845634"/>
              </p:ext>
            </p:extLst>
          </p:nvPr>
        </p:nvGraphicFramePr>
        <p:xfrm>
          <a:off x="4451350" y="3359150"/>
          <a:ext cx="241300" cy="139700"/>
        </p:xfrm>
        <a:graphic>
          <a:graphicData uri="http://schemas.openxmlformats.org/presentationml/2006/ole">
            <mc:AlternateContent xmlns:mc="http://schemas.openxmlformats.org/markup-compatibility/2006">
              <mc:Choice xmlns:v="urn:schemas-microsoft-com:vml" Requires="v">
                <p:oleObj name="Equation" r:id="rId2" imgW="241200" imgH="139680" progId="Equation.3">
                  <p:embed/>
                </p:oleObj>
              </mc:Choice>
              <mc:Fallback>
                <p:oleObj name="Equation" r:id="rId2" imgW="241200" imgH="139680" progId="Equation.3">
                  <p:embed/>
                  <p:pic>
                    <p:nvPicPr>
                      <p:cNvPr id="0" name=""/>
                      <p:cNvPicPr/>
                      <p:nvPr/>
                    </p:nvPicPr>
                    <p:blipFill>
                      <a:blip r:embed="rId3"/>
                      <a:stretch>
                        <a:fillRect/>
                      </a:stretch>
                    </p:blipFill>
                    <p:spPr>
                      <a:xfrm>
                        <a:off x="4451350" y="3359150"/>
                        <a:ext cx="241300" cy="1397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63242310"/>
              </p:ext>
            </p:extLst>
          </p:nvPr>
        </p:nvGraphicFramePr>
        <p:xfrm>
          <a:off x="5122863" y="3276600"/>
          <a:ext cx="2870200" cy="1219200"/>
        </p:xfrm>
        <a:graphic>
          <a:graphicData uri="http://schemas.openxmlformats.org/presentationml/2006/ole">
            <mc:AlternateContent xmlns:mc="http://schemas.openxmlformats.org/markup-compatibility/2006">
              <mc:Choice xmlns:v="urn:schemas-microsoft-com:vml" Requires="v">
                <p:oleObj name="Equation" r:id="rId4" imgW="927000" imgH="393480" progId="Equation.3">
                  <p:embed/>
                </p:oleObj>
              </mc:Choice>
              <mc:Fallback>
                <p:oleObj name="Equation" r:id="rId4" imgW="927000" imgH="393480" progId="Equation.3">
                  <p:embed/>
                  <p:pic>
                    <p:nvPicPr>
                      <p:cNvPr id="0" name=""/>
                      <p:cNvPicPr/>
                      <p:nvPr/>
                    </p:nvPicPr>
                    <p:blipFill>
                      <a:blip r:embed="rId5"/>
                      <a:stretch>
                        <a:fillRect/>
                      </a:stretch>
                    </p:blipFill>
                    <p:spPr>
                      <a:xfrm>
                        <a:off x="5122863" y="3276600"/>
                        <a:ext cx="2870200" cy="1219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77178534"/>
              </p:ext>
            </p:extLst>
          </p:nvPr>
        </p:nvGraphicFramePr>
        <p:xfrm>
          <a:off x="1087438" y="6019800"/>
          <a:ext cx="3175000" cy="717550"/>
        </p:xfrm>
        <a:graphic>
          <a:graphicData uri="http://schemas.openxmlformats.org/presentationml/2006/ole">
            <mc:AlternateContent xmlns:mc="http://schemas.openxmlformats.org/markup-compatibility/2006">
              <mc:Choice xmlns:v="urn:schemas-microsoft-com:vml" Requires="v">
                <p:oleObj name="Equation" r:id="rId6" imgW="1066680" imgH="241200" progId="Equation.3">
                  <p:embed/>
                </p:oleObj>
              </mc:Choice>
              <mc:Fallback>
                <p:oleObj name="Equation" r:id="rId6" imgW="1066680" imgH="241200" progId="Equation.3">
                  <p:embed/>
                  <p:pic>
                    <p:nvPicPr>
                      <p:cNvPr id="0" name=""/>
                      <p:cNvPicPr/>
                      <p:nvPr/>
                    </p:nvPicPr>
                    <p:blipFill>
                      <a:blip r:embed="rId7"/>
                      <a:stretch>
                        <a:fillRect/>
                      </a:stretch>
                    </p:blipFill>
                    <p:spPr>
                      <a:xfrm>
                        <a:off x="1087438" y="6019800"/>
                        <a:ext cx="3175000" cy="717550"/>
                      </a:xfrm>
                      <a:prstGeom prst="rect">
                        <a:avLst/>
                      </a:prstGeom>
                    </p:spPr>
                  </p:pic>
                </p:oleObj>
              </mc:Fallback>
            </mc:AlternateContent>
          </a:graphicData>
        </a:graphic>
      </p:graphicFrame>
    </p:spTree>
    <p:extLst>
      <p:ext uri="{BB962C8B-B14F-4D97-AF65-F5344CB8AC3E}">
        <p14:creationId xmlns:p14="http://schemas.microsoft.com/office/powerpoint/2010/main" val="270718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Mathematical Setup for Analysis of Force Between Relative Moving Charge Particles</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1" y="1600200"/>
            <a:ext cx="807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17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Lorentz Force Law—Starting Point for the Four-Force SRT Transformation</a:t>
            </a:r>
          </a:p>
        </p:txBody>
      </p:sp>
      <p:sp>
        <p:nvSpPr>
          <p:cNvPr id="3" name="Content Placeholder 2"/>
          <p:cNvSpPr>
            <a:spLocks noGrp="1"/>
          </p:cNvSpPr>
          <p:nvPr>
            <p:ph idx="1"/>
          </p:nvPr>
        </p:nvSpPr>
        <p:spPr/>
        <p:txBody>
          <a:bodyPr>
            <a:normAutofit lnSpcReduction="10000"/>
          </a:bodyPr>
          <a:lstStyle/>
          <a:p>
            <a:pPr marL="0" indent="0" algn="ctr">
              <a:buNone/>
            </a:pPr>
            <a:r>
              <a:rPr lang="en-US" dirty="0"/>
              <a:t>Relativist’s Starting Point Lorentz Force Law: </a:t>
            </a:r>
          </a:p>
          <a:p>
            <a:pPr marL="0" indent="0" algn="r">
              <a:buNone/>
            </a:pPr>
            <a:endParaRPr lang="en-US" dirty="0"/>
          </a:p>
          <a:p>
            <a:pPr marL="0" indent="0" algn="r">
              <a:buNone/>
            </a:pPr>
            <a:r>
              <a:rPr lang="en-US" dirty="0"/>
              <a:t>(1)</a:t>
            </a:r>
          </a:p>
          <a:p>
            <a:pPr marL="0" indent="0" algn="ctr">
              <a:buNone/>
            </a:pPr>
            <a:r>
              <a:rPr lang="en-US" dirty="0"/>
              <a:t> Starting Point for this analysis:</a:t>
            </a:r>
          </a:p>
          <a:p>
            <a:pPr marL="0" indent="0" algn="r">
              <a:buNone/>
            </a:pPr>
            <a:r>
              <a:rPr lang="en-US" dirty="0"/>
              <a:t>(2)</a:t>
            </a:r>
          </a:p>
          <a:p>
            <a:pPr marL="0" indent="0">
              <a:buNone/>
            </a:pPr>
            <a:endParaRPr lang="en-US" b="1" dirty="0"/>
          </a:p>
          <a:p>
            <a:pPr marL="0" indent="0">
              <a:buNone/>
            </a:pPr>
            <a:r>
              <a:rPr lang="en-US" b="1" dirty="0"/>
              <a:t>f</a:t>
            </a:r>
            <a:r>
              <a:rPr lang="en-US" dirty="0"/>
              <a:t>=3-force, q=charge, </a:t>
            </a:r>
            <a:r>
              <a:rPr lang="en-US" b="1" dirty="0"/>
              <a:t>e</a:t>
            </a:r>
            <a:r>
              <a:rPr lang="en-US" dirty="0"/>
              <a:t>=electric field, </a:t>
            </a:r>
            <a:r>
              <a:rPr lang="en-US" b="1" dirty="0"/>
              <a:t>v</a:t>
            </a:r>
            <a:r>
              <a:rPr lang="en-US" dirty="0"/>
              <a:t>=relative velocity, </a:t>
            </a:r>
            <a:r>
              <a:rPr lang="en-US" b="1" dirty="0"/>
              <a:t>h</a:t>
            </a:r>
            <a:r>
              <a:rPr lang="en-US" dirty="0"/>
              <a:t>=magnetic field, c=velocity of light </a:t>
            </a:r>
            <a:endParaRPr lang="en-US" b="1" dirty="0"/>
          </a:p>
          <a:p>
            <a:pPr marL="0" indent="0" algn="r">
              <a:buNone/>
            </a:pPr>
            <a:endParaRPr lang="en-US" dirty="0"/>
          </a:p>
          <a:p>
            <a:pPr marL="0" indent="0" algn="ctr">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47700539"/>
              </p:ext>
            </p:extLst>
          </p:nvPr>
        </p:nvGraphicFramePr>
        <p:xfrm>
          <a:off x="3352800" y="2286000"/>
          <a:ext cx="2172930" cy="990600"/>
        </p:xfrm>
        <a:graphic>
          <a:graphicData uri="http://schemas.openxmlformats.org/presentationml/2006/ole">
            <mc:AlternateContent xmlns:mc="http://schemas.openxmlformats.org/markup-compatibility/2006">
              <mc:Choice xmlns:v="urn:schemas-microsoft-com:vml" Requires="v">
                <p:oleObj name="Equation" r:id="rId3" imgW="863280" imgH="393480" progId="Equation.3">
                  <p:embed/>
                </p:oleObj>
              </mc:Choice>
              <mc:Fallback>
                <p:oleObj name="Equation" r:id="rId3" imgW="863280" imgH="393480" progId="Equation.3">
                  <p:embed/>
                  <p:pic>
                    <p:nvPicPr>
                      <p:cNvPr id="0" name=""/>
                      <p:cNvPicPr/>
                      <p:nvPr/>
                    </p:nvPicPr>
                    <p:blipFill>
                      <a:blip r:embed="rId4"/>
                      <a:stretch>
                        <a:fillRect/>
                      </a:stretch>
                    </p:blipFill>
                    <p:spPr>
                      <a:xfrm>
                        <a:off x="3352800" y="2286000"/>
                        <a:ext cx="2172930" cy="990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2910667"/>
              </p:ext>
            </p:extLst>
          </p:nvPr>
        </p:nvGraphicFramePr>
        <p:xfrm>
          <a:off x="3505200" y="3962400"/>
          <a:ext cx="1219200" cy="537882"/>
        </p:xfrm>
        <a:graphic>
          <a:graphicData uri="http://schemas.openxmlformats.org/presentationml/2006/ole">
            <mc:AlternateContent xmlns:mc="http://schemas.openxmlformats.org/markup-compatibility/2006">
              <mc:Choice xmlns:v="urn:schemas-microsoft-com:vml" Requires="v">
                <p:oleObj name="Equation" r:id="rId5" imgW="431640" imgH="190440" progId="Equation.3">
                  <p:embed/>
                </p:oleObj>
              </mc:Choice>
              <mc:Fallback>
                <p:oleObj name="Equation" r:id="rId5" imgW="431640" imgH="190440" progId="Equation.3">
                  <p:embed/>
                  <p:pic>
                    <p:nvPicPr>
                      <p:cNvPr id="0" name=""/>
                      <p:cNvPicPr/>
                      <p:nvPr/>
                    </p:nvPicPr>
                    <p:blipFill>
                      <a:blip r:embed="rId6"/>
                      <a:stretch>
                        <a:fillRect/>
                      </a:stretch>
                    </p:blipFill>
                    <p:spPr>
                      <a:xfrm>
                        <a:off x="3505200" y="3962400"/>
                        <a:ext cx="1219200" cy="537882"/>
                      </a:xfrm>
                      <a:prstGeom prst="rect">
                        <a:avLst/>
                      </a:prstGeom>
                    </p:spPr>
                  </p:pic>
                </p:oleObj>
              </mc:Fallback>
            </mc:AlternateContent>
          </a:graphicData>
        </a:graphic>
      </p:graphicFrame>
    </p:spTree>
    <p:extLst>
      <p:ext uri="{BB962C8B-B14F-4D97-AF65-F5344CB8AC3E}">
        <p14:creationId xmlns:p14="http://schemas.microsoft.com/office/powerpoint/2010/main" val="1859885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Results</a:t>
            </a: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marL="0" indent="0">
              <a:buNone/>
            </a:pPr>
            <a:r>
              <a:rPr lang="en-US" dirty="0"/>
              <a:t>Result by omitting the extra magnetic field source of the Lorentz Force:</a:t>
            </a:r>
          </a:p>
          <a:p>
            <a:pPr marL="0" indent="0" algn="r">
              <a:buNone/>
            </a:pPr>
            <a:r>
              <a:rPr lang="en-US" dirty="0"/>
              <a:t>(4)</a:t>
            </a:r>
          </a:p>
          <a:p>
            <a:pPr marL="0" indent="0" algn="r">
              <a:buNone/>
            </a:pPr>
            <a:endParaRPr lang="en-US" dirty="0"/>
          </a:p>
          <a:p>
            <a:pPr marL="0" indent="0">
              <a:buNone/>
            </a:pPr>
            <a:r>
              <a:rPr lang="en-US" dirty="0"/>
              <a:t> </a:t>
            </a:r>
          </a:p>
          <a:p>
            <a:pPr marL="0" indent="0">
              <a:buNone/>
            </a:pPr>
            <a:r>
              <a:rPr lang="en-US" dirty="0"/>
              <a:t>Result for the gravity field: </a:t>
            </a:r>
          </a:p>
          <a:p>
            <a:pPr marL="0" indent="0" algn="r">
              <a:buNone/>
            </a:pPr>
            <a:r>
              <a:rPr lang="en-US" dirty="0"/>
              <a:t>                                      </a:t>
            </a:r>
          </a:p>
          <a:p>
            <a:pPr marL="0" indent="0" algn="r">
              <a:buNone/>
            </a:pPr>
            <a:r>
              <a:rPr lang="en-US" dirty="0"/>
              <a:t> (5)</a:t>
            </a:r>
          </a:p>
          <a:p>
            <a:pPr marL="0" indent="0" algn="r">
              <a:buNone/>
            </a:pPr>
            <a:endParaRPr lang="en-US" dirty="0"/>
          </a:p>
          <a:p>
            <a:pPr marL="0" indent="0">
              <a:buNone/>
            </a:pPr>
            <a:r>
              <a:rPr lang="en-US" dirty="0"/>
              <a:t>Note: (5) includes a     factor in the numerator because a mass increases as it moves.</a:t>
            </a:r>
          </a:p>
        </p:txBody>
      </p:sp>
      <p:graphicFrame>
        <p:nvGraphicFramePr>
          <p:cNvPr id="5" name="Object 4"/>
          <p:cNvGraphicFramePr>
            <a:graphicFrameLocks noChangeAspect="1"/>
          </p:cNvGraphicFramePr>
          <p:nvPr>
            <p:extLst>
              <p:ext uri="{D42A27DB-BD31-4B8C-83A1-F6EECF244321}">
                <p14:modId xmlns:p14="http://schemas.microsoft.com/office/powerpoint/2010/main" val="2550251585"/>
              </p:ext>
            </p:extLst>
          </p:nvPr>
        </p:nvGraphicFramePr>
        <p:xfrm>
          <a:off x="1685925" y="3886200"/>
          <a:ext cx="4667250" cy="1166812"/>
        </p:xfrm>
        <a:graphic>
          <a:graphicData uri="http://schemas.openxmlformats.org/presentationml/2006/ole">
            <mc:AlternateContent xmlns:mc="http://schemas.openxmlformats.org/markup-compatibility/2006">
              <mc:Choice xmlns:v="urn:schemas-microsoft-com:vml" Requires="v">
                <p:oleObj name="Equation" r:id="rId2" imgW="1777680" imgH="444240" progId="Equation.3">
                  <p:embed/>
                </p:oleObj>
              </mc:Choice>
              <mc:Fallback>
                <p:oleObj name="Equation" r:id="rId2" imgW="1777680" imgH="444240" progId="Equation.3">
                  <p:embed/>
                  <p:pic>
                    <p:nvPicPr>
                      <p:cNvPr id="0" name=""/>
                      <p:cNvPicPr/>
                      <p:nvPr/>
                    </p:nvPicPr>
                    <p:blipFill>
                      <a:blip r:embed="rId3"/>
                      <a:stretch>
                        <a:fillRect/>
                      </a:stretch>
                    </p:blipFill>
                    <p:spPr>
                      <a:xfrm>
                        <a:off x="1685925" y="3886200"/>
                        <a:ext cx="4667250" cy="11668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28313889"/>
              </p:ext>
            </p:extLst>
          </p:nvPr>
        </p:nvGraphicFramePr>
        <p:xfrm>
          <a:off x="3657600" y="5181600"/>
          <a:ext cx="291456" cy="379224"/>
        </p:xfrm>
        <a:graphic>
          <a:graphicData uri="http://schemas.openxmlformats.org/presentationml/2006/ole">
            <mc:AlternateContent xmlns:mc="http://schemas.openxmlformats.org/markup-compatibility/2006">
              <mc:Choice xmlns:v="urn:schemas-microsoft-com:vml" Requires="v">
                <p:oleObj name="Equation" r:id="rId4" imgW="126720" imgH="164880" progId="Equation.3">
                  <p:embed/>
                </p:oleObj>
              </mc:Choice>
              <mc:Fallback>
                <p:oleObj name="Equation" r:id="rId4" imgW="126720" imgH="164880" progId="Equation.3">
                  <p:embed/>
                  <p:pic>
                    <p:nvPicPr>
                      <p:cNvPr id="0" name=""/>
                      <p:cNvPicPr/>
                      <p:nvPr/>
                    </p:nvPicPr>
                    <p:blipFill>
                      <a:blip r:embed="rId5"/>
                      <a:stretch>
                        <a:fillRect/>
                      </a:stretch>
                    </p:blipFill>
                    <p:spPr>
                      <a:xfrm>
                        <a:off x="3657600" y="5181600"/>
                        <a:ext cx="291456" cy="379224"/>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96686247"/>
              </p:ext>
            </p:extLst>
          </p:nvPr>
        </p:nvGraphicFramePr>
        <p:xfrm>
          <a:off x="1768475" y="1905000"/>
          <a:ext cx="4633913" cy="1166813"/>
        </p:xfrm>
        <a:graphic>
          <a:graphicData uri="http://schemas.openxmlformats.org/presentationml/2006/ole">
            <mc:AlternateContent xmlns:mc="http://schemas.openxmlformats.org/markup-compatibility/2006">
              <mc:Choice xmlns:v="urn:schemas-microsoft-com:vml" Requires="v">
                <p:oleObj name="Equation" r:id="rId6" imgW="1765080" imgH="444240" progId="Equation.3">
                  <p:embed/>
                </p:oleObj>
              </mc:Choice>
              <mc:Fallback>
                <p:oleObj name="Equation" r:id="rId6" imgW="1765080" imgH="444240" progId="Equation.3">
                  <p:embed/>
                  <p:pic>
                    <p:nvPicPr>
                      <p:cNvPr id="0" name="Object 4"/>
                      <p:cNvPicPr>
                        <a:picLocks noChangeAspect="1" noChangeArrowheads="1"/>
                      </p:cNvPicPr>
                      <p:nvPr/>
                    </p:nvPicPr>
                    <p:blipFill>
                      <a:blip r:embed="rId7"/>
                      <a:srcRect/>
                      <a:stretch>
                        <a:fillRect/>
                      </a:stretch>
                    </p:blipFill>
                    <p:spPr bwMode="auto">
                      <a:xfrm>
                        <a:off x="1768475" y="1905000"/>
                        <a:ext cx="4633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2177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1440</Words>
  <Application>Microsoft Office PowerPoint</Application>
  <PresentationFormat>On-screen Show (4:3)</PresentationFormat>
  <Paragraphs>154</Paragraphs>
  <Slides>22</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Arial</vt:lpstr>
      <vt:lpstr>Calibri</vt:lpstr>
      <vt:lpstr>Office Theme</vt:lpstr>
      <vt:lpstr>Equation</vt:lpstr>
      <vt:lpstr>Application of SRT to Calculating Mercury’s Perihelion Advance</vt:lpstr>
      <vt:lpstr>Outline of This Presentation</vt:lpstr>
      <vt:lpstr>Analogies of Gravity Field to Electric Field of a Charge</vt:lpstr>
      <vt:lpstr>Stationary Field, e, of a Charge or Mass</vt:lpstr>
      <vt:lpstr>Special Theory of Relativity (SRT)</vt:lpstr>
      <vt:lpstr>SRT Formalism Employed</vt:lpstr>
      <vt:lpstr>Mathematical Setup for Analysis of Force Between Relative Moving Charge Particles</vt:lpstr>
      <vt:lpstr>Lorentz Force Law—Starting Point for the Four-Force SRT Transformation</vt:lpstr>
      <vt:lpstr>Transformation Results</vt:lpstr>
      <vt:lpstr>Length Contraction of e-field of Moving Electron as seen by a Stationary Particle</vt:lpstr>
      <vt:lpstr>Gravity</vt:lpstr>
      <vt:lpstr>Newton and SRT</vt:lpstr>
      <vt:lpstr>Computer Model</vt:lpstr>
      <vt:lpstr>Computer Model Cont’d</vt:lpstr>
      <vt:lpstr>Computer Model Cont’d</vt:lpstr>
      <vt:lpstr>Computer  Model Cont’d</vt:lpstr>
      <vt:lpstr>Computer Model Cont’d</vt:lpstr>
      <vt:lpstr>Perihelion Advances</vt:lpstr>
      <vt:lpstr>Gravity Law for High Relative Velocities</vt:lpstr>
      <vt:lpstr>Uses of New Gravity Law</vt:lpstr>
      <vt:lpstr>Possible Cosmological Implications</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 Theory of Electrodynamics for Relative Moving Charges</dc:title>
  <dc:creator>James Keele</dc:creator>
  <cp:lastModifiedBy>Windows User</cp:lastModifiedBy>
  <cp:revision>236</cp:revision>
  <dcterms:created xsi:type="dcterms:W3CDTF">2012-09-11T19:20:48Z</dcterms:created>
  <dcterms:modified xsi:type="dcterms:W3CDTF">2022-10-11T21:01:40Z</dcterms:modified>
</cp:coreProperties>
</file>